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9"/>
  </p:notesMasterIdLst>
  <p:sldIdLst>
    <p:sldId id="256" r:id="rId2"/>
    <p:sldId id="257" r:id="rId3"/>
    <p:sldId id="258" r:id="rId4"/>
    <p:sldId id="259" r:id="rId5"/>
    <p:sldId id="292" r:id="rId6"/>
    <p:sldId id="262" r:id="rId7"/>
    <p:sldId id="269" r:id="rId8"/>
    <p:sldId id="273" r:id="rId9"/>
    <p:sldId id="272" r:id="rId10"/>
    <p:sldId id="274" r:id="rId11"/>
    <p:sldId id="305" r:id="rId12"/>
    <p:sldId id="261" r:id="rId13"/>
    <p:sldId id="263" r:id="rId14"/>
    <p:sldId id="264" r:id="rId15"/>
    <p:sldId id="270" r:id="rId16"/>
    <p:sldId id="306" r:id="rId17"/>
    <p:sldId id="307" r:id="rId18"/>
    <p:sldId id="308" r:id="rId19"/>
    <p:sldId id="276" r:id="rId20"/>
    <p:sldId id="309" r:id="rId21"/>
    <p:sldId id="310" r:id="rId22"/>
    <p:sldId id="268" r:id="rId23"/>
    <p:sldId id="311" r:id="rId24"/>
    <p:sldId id="312" r:id="rId25"/>
    <p:sldId id="313" r:id="rId26"/>
    <p:sldId id="279" r:id="rId27"/>
    <p:sldId id="280" r:id="rId28"/>
    <p:sldId id="281" r:id="rId29"/>
    <p:sldId id="285" r:id="rId30"/>
    <p:sldId id="290" r:id="rId31"/>
    <p:sldId id="303" r:id="rId32"/>
    <p:sldId id="291" r:id="rId33"/>
    <p:sldId id="297" r:id="rId34"/>
    <p:sldId id="304" r:id="rId35"/>
    <p:sldId id="286" r:id="rId36"/>
    <p:sldId id="287" r:id="rId37"/>
    <p:sldId id="295"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3A9D0F-6722-9C42-0EA8-38BAB29B8132}" v="2" dt="2021-01-08T07:11:51.480"/>
    <p1510:client id="{2F368E30-C6AD-0457-4686-11369A3BFC87}" v="10" dt="2021-01-13T10:40:29.364"/>
    <p1510:client id="{3249252C-D6B4-0050-0E2A-73AA6DE37C46}" v="508" dt="2021-01-13T08:42:11.725"/>
    <p1510:client id="{44BFE591-2074-81E9-C576-1D5B41613EF1}" v="1" dt="2021-01-13T12:17:36.728"/>
    <p1510:client id="{56062048-EA99-DBBA-5D96-BDEFBE706B67}" v="69" dt="2021-01-13T04:34:24.002"/>
    <p1510:client id="{575149DE-1BCE-2392-0573-8567DDD2FF8A}" v="28" dt="2021-01-13T04:20:59.372"/>
    <p1510:client id="{6036DF79-9B91-F024-3FE1-270C4F55EC41}" v="169" dt="2021-01-12T06:54:37.187"/>
    <p1510:client id="{6803284A-BEEE-DAB9-9B55-BF74A374AFF2}" v="1" dt="2021-01-13T12:50:46.536"/>
    <p1510:client id="{7E252DD9-C3AA-9FF6-54C6-BB5C8E900368}" v="3" dt="2021-01-12T10:38:01.966"/>
    <p1510:client id="{89E8E3AE-66D8-FF7D-483A-356B8AACF4ED}" v="1" dt="2021-01-13T22:31:25.101"/>
    <p1510:client id="{8A76DA3D-CA92-0104-49DC-C2C6F5AAD983}" v="2" dt="2021-01-13T14:25:27.230"/>
    <p1510:client id="{9D9391B1-A647-7910-7111-51B2E05372EF}" v="19" dt="2021-01-13T07:30:40.698"/>
    <p1510:client id="{ACF37874-3441-F2A9-C2F9-AEDFFB6CABD1}" v="158" dt="2021-01-12T07:54:27.230"/>
    <p1510:client id="{B435CB72-7F57-361C-2900-2A91BC7FB236}" v="2" dt="2021-01-12T10:37:29.272"/>
    <p1510:client id="{C3E7D1C6-EEC6-7BCE-53A3-4435B9FD6497}" v="107" dt="2021-01-13T04:59:43.900"/>
    <p1510:client id="{C9544084-47AE-13AA-ECF4-6DD7B31E35FE}" v="14" dt="2021-01-13T10:43:39.384"/>
    <p1510:client id="{CB561E48-CBCB-F50C-70F0-E9F92281B23A}" v="116" dt="2021-01-13T07:15:48.125"/>
    <p1510:client id="{EF2E0515-FBCA-64A1-5A9F-4D1B38457A59}" v="1" dt="2021-01-13T22:38:15.389"/>
    <p1510:client id="{F3334A52-C5E0-4F62-B1C5-E0439EAE24CF}" v="1" dt="2021-01-12T10:35:52.1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510 岡 美波" userId="S::i16008@yuge.kosen-ac.jp::12894dea-db92-4370-ba3c-cdb06bbdb043" providerId="AD" clId="Web-{44BFE591-2074-81E9-C576-1D5B41613EF1}"/>
    <pc:docChg chg="modSld">
      <pc:chgData name="I510 岡 美波" userId="S::i16008@yuge.kosen-ac.jp::12894dea-db92-4370-ba3c-cdb06bbdb043" providerId="AD" clId="Web-{44BFE591-2074-81E9-C576-1D5B41613EF1}" dt="2021-01-13T12:17:42.853" v="1"/>
      <pc:docMkLst>
        <pc:docMk/>
      </pc:docMkLst>
      <pc:sldChg chg="modNotes">
        <pc:chgData name="I510 岡 美波" userId="S::i16008@yuge.kosen-ac.jp::12894dea-db92-4370-ba3c-cdb06bbdb043" providerId="AD" clId="Web-{44BFE591-2074-81E9-C576-1D5B41613EF1}" dt="2021-01-13T12:17:42.853" v="1"/>
        <pc:sldMkLst>
          <pc:docMk/>
          <pc:sldMk cId="2430021012" sldId="279"/>
        </pc:sldMkLst>
      </pc:sldChg>
      <pc:sldChg chg="modNotes">
        <pc:chgData name="I510 岡 美波" userId="S::i16008@yuge.kosen-ac.jp::12894dea-db92-4370-ba3c-cdb06bbdb043" providerId="AD" clId="Web-{44BFE591-2074-81E9-C576-1D5B41613EF1}" dt="2021-01-13T12:17:34.368" v="0"/>
        <pc:sldMkLst>
          <pc:docMk/>
          <pc:sldMk cId="2074746098" sldId="311"/>
        </pc:sldMkLst>
      </pc:sldChg>
    </pc:docChg>
  </pc:docChgLst>
  <pc:docChgLst>
    <pc:chgData name="I510 岡 美波" userId="S::i16008@yuge.kosen-ac.jp::12894dea-db92-4370-ba3c-cdb06bbdb043" providerId="AD" clId="Web-{89E8E3AE-66D8-FF7D-483A-356B8AACF4ED}"/>
    <pc:docChg chg="addSld">
      <pc:chgData name="I510 岡 美波" userId="S::i16008@yuge.kosen-ac.jp::12894dea-db92-4370-ba3c-cdb06bbdb043" providerId="AD" clId="Web-{89E8E3AE-66D8-FF7D-483A-356B8AACF4ED}" dt="2021-01-13T22:31:25.101" v="0"/>
      <pc:docMkLst>
        <pc:docMk/>
      </pc:docMkLst>
      <pc:sldChg chg="new">
        <pc:chgData name="I510 岡 美波" userId="S::i16008@yuge.kosen-ac.jp::12894dea-db92-4370-ba3c-cdb06bbdb043" providerId="AD" clId="Web-{89E8E3AE-66D8-FF7D-483A-356B8AACF4ED}" dt="2021-01-13T22:31:25.101" v="0"/>
        <pc:sldMkLst>
          <pc:docMk/>
          <pc:sldMk cId="471025413" sldId="314"/>
        </pc:sldMkLst>
      </pc:sldChg>
    </pc:docChg>
  </pc:docChgLst>
  <pc:docChgLst>
    <pc:chgData name="I538 吉田 朝香" userId="S::i16041@yuge.kosen-ac.jp::8d922f29-32ab-4b1c-a448-3fa73aeb1218" providerId="AD" clId="Web-{EF2E0515-FBCA-64A1-5A9F-4D1B38457A59}"/>
    <pc:docChg chg="delSld">
      <pc:chgData name="I538 吉田 朝香" userId="S::i16041@yuge.kosen-ac.jp::8d922f29-32ab-4b1c-a448-3fa73aeb1218" providerId="AD" clId="Web-{EF2E0515-FBCA-64A1-5A9F-4D1B38457A59}" dt="2021-01-13T22:38:15.389" v="0"/>
      <pc:docMkLst>
        <pc:docMk/>
      </pc:docMkLst>
      <pc:sldChg chg="del">
        <pc:chgData name="I538 吉田 朝香" userId="S::i16041@yuge.kosen-ac.jp::8d922f29-32ab-4b1c-a448-3fa73aeb1218" providerId="AD" clId="Web-{EF2E0515-FBCA-64A1-5A9F-4D1B38457A59}" dt="2021-01-13T22:38:15.389" v="0"/>
        <pc:sldMkLst>
          <pc:docMk/>
          <pc:sldMk cId="471025413" sldId="314"/>
        </pc:sldMkLst>
      </pc:sldChg>
    </pc:docChg>
  </pc:docChgLst>
  <pc:docChgLst>
    <pc:chgData name="I538 吉田 朝香" userId="S::i16041@yuge.kosen-ac.jp::8d922f29-32ab-4b1c-a448-3fa73aeb1218" providerId="AD" clId="Web-{8A76DA3D-CA92-0104-49DC-C2C6F5AAD983}"/>
    <pc:docChg chg="addSld delSld">
      <pc:chgData name="I538 吉田 朝香" userId="S::i16041@yuge.kosen-ac.jp::8d922f29-32ab-4b1c-a448-3fa73aeb1218" providerId="AD" clId="Web-{8A76DA3D-CA92-0104-49DC-C2C6F5AAD983}" dt="2021-01-13T14:25:27.230" v="1"/>
      <pc:docMkLst>
        <pc:docMk/>
      </pc:docMkLst>
      <pc:sldChg chg="new del">
        <pc:chgData name="I538 吉田 朝香" userId="S::i16041@yuge.kosen-ac.jp::8d922f29-32ab-4b1c-a448-3fa73aeb1218" providerId="AD" clId="Web-{8A76DA3D-CA92-0104-49DC-C2C6F5AAD983}" dt="2021-01-13T14:25:27.230" v="1"/>
        <pc:sldMkLst>
          <pc:docMk/>
          <pc:sldMk cId="2713243580" sldId="314"/>
        </pc:sldMkLst>
      </pc:sldChg>
    </pc:docChg>
  </pc:docChgLst>
  <pc:docChgLst>
    <pc:chgData name="I538 吉田 朝香" userId="S::i16041@yuge.kosen-ac.jp::8d922f29-32ab-4b1c-a448-3fa73aeb1218" providerId="AD" clId="Web-{6803284A-BEEE-DAB9-9B55-BF74A374AFF2}"/>
    <pc:docChg chg="modSld">
      <pc:chgData name="I538 吉田 朝香" userId="S::i16041@yuge.kosen-ac.jp::8d922f29-32ab-4b1c-a448-3fa73aeb1218" providerId="AD" clId="Web-{6803284A-BEEE-DAB9-9B55-BF74A374AFF2}" dt="2021-01-13T12:52:20.178" v="162"/>
      <pc:docMkLst>
        <pc:docMk/>
      </pc:docMkLst>
      <pc:sldChg chg="modNotes">
        <pc:chgData name="I538 吉田 朝香" userId="S::i16041@yuge.kosen-ac.jp::8d922f29-32ab-4b1c-a448-3fa73aeb1218" providerId="AD" clId="Web-{6803284A-BEEE-DAB9-9B55-BF74A374AFF2}" dt="2021-01-13T12:52:20.178" v="162"/>
        <pc:sldMkLst>
          <pc:docMk/>
          <pc:sldMk cId="2430021012" sldId="279"/>
        </pc:sldMkLst>
      </pc:sldChg>
      <pc:sldChg chg="modNotes">
        <pc:chgData name="I538 吉田 朝香" userId="S::i16041@yuge.kosen-ac.jp::8d922f29-32ab-4b1c-a448-3fa73aeb1218" providerId="AD" clId="Web-{6803284A-BEEE-DAB9-9B55-BF74A374AFF2}" dt="2021-01-13T12:43:42.187" v="12"/>
        <pc:sldMkLst>
          <pc:docMk/>
          <pc:sldMk cId="2572517243" sldId="286"/>
        </pc:sldMkLst>
      </pc:sldChg>
      <pc:sldChg chg="modNotes">
        <pc:chgData name="I538 吉田 朝香" userId="S::i16041@yuge.kosen-ac.jp::8d922f29-32ab-4b1c-a448-3fa73aeb1218" providerId="AD" clId="Web-{6803284A-BEEE-DAB9-9B55-BF74A374AFF2}" dt="2021-01-13T12:45:41.985" v="115"/>
        <pc:sldMkLst>
          <pc:docMk/>
          <pc:sldMk cId="4068343292" sldId="287"/>
        </pc:sldMkLst>
      </pc:sldChg>
      <pc:sldChg chg="modNotes">
        <pc:chgData name="I538 吉田 朝香" userId="S::i16041@yuge.kosen-ac.jp::8d922f29-32ab-4b1c-a448-3fa73aeb1218" providerId="AD" clId="Web-{6803284A-BEEE-DAB9-9B55-BF74A374AFF2}" dt="2021-01-13T12:49:04.926" v="144"/>
        <pc:sldMkLst>
          <pc:docMk/>
          <pc:sldMk cId="2469942648" sldId="291"/>
        </pc:sldMkLst>
      </pc:sldChg>
      <pc:sldChg chg="modNotes">
        <pc:chgData name="I538 吉田 朝香" userId="S::i16041@yuge.kosen-ac.jp::8d922f29-32ab-4b1c-a448-3fa73aeb1218" providerId="AD" clId="Web-{6803284A-BEEE-DAB9-9B55-BF74A374AFF2}" dt="2021-01-13T12:50:44.130" v="146"/>
        <pc:sldMkLst>
          <pc:docMk/>
          <pc:sldMk cId="2074746098" sldId="311"/>
        </pc:sldMkLst>
      </pc:sldChg>
      <pc:sldChg chg="modNotes">
        <pc:chgData name="I538 吉田 朝香" userId="S::i16041@yuge.kosen-ac.jp::8d922f29-32ab-4b1c-a448-3fa73aeb1218" providerId="AD" clId="Web-{6803284A-BEEE-DAB9-9B55-BF74A374AFF2}" dt="2021-01-13T12:51:53.834" v="160"/>
        <pc:sldMkLst>
          <pc:docMk/>
          <pc:sldMk cId="42553110" sldId="312"/>
        </pc:sldMkLst>
      </pc:sldChg>
    </pc:docChg>
  </pc:docChgLst>
  <pc:docChgLst>
    <pc:chgData name="I538 吉田 朝香" userId="S::i16041@yuge.kosen-ac.jp::8d922f29-32ab-4b1c-a448-3fa73aeb1218" providerId="AD" clId="Web-{E6B81D71-A375-4F75-4BA7-CC50A4F25D6C}"/>
    <pc:docChg chg="modSld">
      <pc:chgData name="I538 吉田 朝香" userId="S::i16041@yuge.kosen-ac.jp::8d922f29-32ab-4b1c-a448-3fa73aeb1218" providerId="AD" clId="Web-{E6B81D71-A375-4F75-4BA7-CC50A4F25D6C}" dt="2021-01-13T12:40:48.478" v="10"/>
      <pc:docMkLst>
        <pc:docMk/>
      </pc:docMkLst>
      <pc:sldChg chg="modNotes">
        <pc:chgData name="I538 吉田 朝香" userId="S::i16041@yuge.kosen-ac.jp::8d922f29-32ab-4b1c-a448-3fa73aeb1218" providerId="AD" clId="Web-{E6B81D71-A375-4F75-4BA7-CC50A4F25D6C}" dt="2021-01-13T12:40:48.478" v="10"/>
        <pc:sldMkLst>
          <pc:docMk/>
          <pc:sldMk cId="4068343292" sldId="28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530F70-4712-40E7-9C2C-B9CF223D3590}" type="datetimeFigureOut">
              <a:rPr kumimoji="1" lang="ja-JP" altLang="en-US" smtClean="0"/>
              <a:t>2021/1/13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9F643B-25C1-42D2-B626-B96301031AEF}" type="slidenum">
              <a:rPr kumimoji="1" lang="ja-JP" altLang="en-US" smtClean="0"/>
              <a:t>‹#›</a:t>
            </a:fld>
            <a:endParaRPr kumimoji="1" lang="ja-JP" altLang="en-US"/>
          </a:p>
        </p:txBody>
      </p:sp>
    </p:spTree>
    <p:extLst>
      <p:ext uri="{BB962C8B-B14F-4D97-AF65-F5344CB8AC3E}">
        <p14:creationId xmlns:p14="http://schemas.microsoft.com/office/powerpoint/2010/main" val="410553703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これから，「地域創生演習実施管理システムの開発」について</a:t>
            </a:r>
            <a:br>
              <a:rPr kumimoji="1" lang="en-US" altLang="ja-JP"/>
            </a:br>
            <a:r>
              <a:rPr kumimoji="1" lang="ja-JP" altLang="en-US"/>
              <a:t>田房研究室の岡と吉田</a:t>
            </a:r>
            <a:r>
              <a:rPr kumimoji="1" lang="en-US" altLang="ja-JP"/>
              <a:t>､</a:t>
            </a:r>
            <a:r>
              <a:rPr kumimoji="1" lang="ja-JP" altLang="en-US"/>
              <a:t>ジャイが発表します．</a:t>
            </a:r>
            <a:endParaRPr kumimoji="1" lang="en-US" altLang="ja-JP"/>
          </a:p>
          <a:p>
            <a:r>
              <a:rPr kumimoji="1" lang="ja-JP" altLang="en-US"/>
              <a:t>よろしくお願いします．</a:t>
            </a:r>
          </a:p>
        </p:txBody>
      </p:sp>
      <p:sp>
        <p:nvSpPr>
          <p:cNvPr id="4" name="スライド番号プレースホルダー 3"/>
          <p:cNvSpPr>
            <a:spLocks noGrp="1"/>
          </p:cNvSpPr>
          <p:nvPr>
            <p:ph type="sldNum" sz="quarter" idx="5"/>
          </p:nvPr>
        </p:nvSpPr>
        <p:spPr/>
        <p:txBody>
          <a:bodyPr/>
          <a:lstStyle/>
          <a:p>
            <a:fld id="{A79F643B-25C1-42D2-B626-B96301031AEF}" type="slidenum">
              <a:rPr kumimoji="1" lang="ja-JP" altLang="en-US" smtClean="0"/>
              <a:t>1</a:t>
            </a:fld>
            <a:endParaRPr kumimoji="1" lang="ja-JP" altLang="en-US"/>
          </a:p>
        </p:txBody>
      </p:sp>
    </p:spTree>
    <p:extLst>
      <p:ext uri="{BB962C8B-B14F-4D97-AF65-F5344CB8AC3E}">
        <p14:creationId xmlns:p14="http://schemas.microsoft.com/office/powerpoint/2010/main" val="1970740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ea typeface="游ゴシック"/>
              </a:rPr>
              <a:t>登録内容を確認し、登録ボタンを押すと</a:t>
            </a:r>
            <a:r>
              <a:rPr kumimoji="1" lang="en-US" altLang="ja-JP">
                <a:ea typeface="游ゴシック"/>
              </a:rPr>
              <a:t>､</a:t>
            </a:r>
            <a:r>
              <a:rPr kumimoji="1" lang="ja-JP" altLang="en-US">
                <a:ea typeface="游ゴシック"/>
              </a:rPr>
              <a:t>登録が完了します。</a:t>
            </a:r>
            <a:endParaRPr kumimoji="1" lang="en-US" altLang="ja-JP">
              <a:ea typeface="游ゴシック"/>
            </a:endParaRPr>
          </a:p>
          <a:p>
            <a:endParaRPr kumimoji="1" lang="en-US" altLang="ja-JP"/>
          </a:p>
          <a:p>
            <a:r>
              <a:rPr kumimoji="1" lang="ja-JP" altLang="en-US"/>
              <a:t>この図のように、先ほど登録した情報処理教育センターの実習先が登録されていることが確認できます。</a:t>
            </a:r>
            <a:endParaRPr kumimoji="1" lang="en-US" altLang="ja-JP"/>
          </a:p>
          <a:p>
            <a:endParaRPr kumimoji="1" lang="en-US" altLang="ja-JP"/>
          </a:p>
          <a:p>
            <a:endParaRPr kumimoji="1" lang="en-US" altLang="ja-JP"/>
          </a:p>
          <a:p>
            <a:r>
              <a:rPr kumimoji="1" lang="ja-JP" altLang="en-US"/>
              <a:t>以上のような流れで管理者の事前登録作業を行います。</a:t>
            </a:r>
          </a:p>
        </p:txBody>
      </p:sp>
      <p:sp>
        <p:nvSpPr>
          <p:cNvPr id="4" name="スライド番号プレースホルダー 3"/>
          <p:cNvSpPr>
            <a:spLocks noGrp="1"/>
          </p:cNvSpPr>
          <p:nvPr>
            <p:ph type="sldNum" sz="quarter" idx="10"/>
          </p:nvPr>
        </p:nvSpPr>
        <p:spPr/>
        <p:txBody>
          <a:bodyPr/>
          <a:lstStyle/>
          <a:p>
            <a:fld id="{E0F9BF19-C194-4BCC-BDEE-C808922D7084}" type="slidenum">
              <a:rPr kumimoji="1" lang="ja-JP" altLang="en-US" smtClean="0"/>
              <a:t>10</a:t>
            </a:fld>
            <a:endParaRPr kumimoji="1" lang="ja-JP" altLang="en-US"/>
          </a:p>
        </p:txBody>
      </p:sp>
    </p:spTree>
    <p:extLst>
      <p:ext uri="{BB962C8B-B14F-4D97-AF65-F5344CB8AC3E}">
        <p14:creationId xmlns:p14="http://schemas.microsoft.com/office/powerpoint/2010/main" val="4123962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次に、学生が実習登録を行うまでの流れについて説明します。</a:t>
            </a:r>
            <a:endParaRPr kumimoji="1" lang="en-US" altLang="ja-JP"/>
          </a:p>
          <a:p>
            <a:r>
              <a:rPr kumimoji="1" lang="ja-JP" altLang="en-US">
                <a:ea typeface="游ゴシック"/>
              </a:rPr>
              <a:t>まず、スマートフォンアプリのサイトホーム</a:t>
            </a:r>
            <a:r>
              <a:rPr lang="ja-JP" altLang="en-US">
                <a:ea typeface="游ゴシック"/>
              </a:rPr>
              <a:t>で</a:t>
            </a:r>
            <a:r>
              <a:rPr kumimoji="1" lang="ja-JP" altLang="en-US">
                <a:ea typeface="游ゴシック"/>
              </a:rPr>
              <a:t>新規登録ボタンを押し、図のような情報を入力します</a:t>
            </a:r>
            <a:r>
              <a:rPr kumimoji="1" lang="en-US" altLang="ja-JP">
                <a:ea typeface="游ゴシック"/>
              </a:rPr>
              <a:t>.</a:t>
            </a:r>
          </a:p>
          <a:p>
            <a:r>
              <a:rPr kumimoji="1" lang="ja-JP" altLang="en-US">
                <a:ea typeface="游ゴシック"/>
              </a:rPr>
              <a:t>そして、登録ボタンを押すことで確認画面に移動します。</a:t>
            </a:r>
            <a:endParaRPr kumimoji="1" lang="en-US" altLang="ja-JP">
              <a:ea typeface="游ゴシック"/>
            </a:endParaRPr>
          </a:p>
          <a:p>
            <a:r>
              <a:rPr kumimoji="1" lang="ja-JP" altLang="en-US"/>
              <a:t>登録内容を確認し、登録ボタンを押すことでアカウントの登録が完了します。</a:t>
            </a:r>
          </a:p>
        </p:txBody>
      </p:sp>
      <p:sp>
        <p:nvSpPr>
          <p:cNvPr id="4" name="スライド番号プレースホルダー 3"/>
          <p:cNvSpPr>
            <a:spLocks noGrp="1"/>
          </p:cNvSpPr>
          <p:nvPr>
            <p:ph type="sldNum" sz="quarter" idx="10"/>
          </p:nvPr>
        </p:nvSpPr>
        <p:spPr/>
        <p:txBody>
          <a:bodyPr/>
          <a:lstStyle/>
          <a:p>
            <a:fld id="{E0F9BF19-C194-4BCC-BDEE-C808922D7084}" type="slidenum">
              <a:rPr kumimoji="1" lang="ja-JP" altLang="en-US" smtClean="0"/>
              <a:t>11</a:t>
            </a:fld>
            <a:endParaRPr kumimoji="1" lang="ja-JP" altLang="en-US"/>
          </a:p>
        </p:txBody>
      </p:sp>
    </p:spTree>
    <p:extLst>
      <p:ext uri="{BB962C8B-B14F-4D97-AF65-F5344CB8AC3E}">
        <p14:creationId xmlns:p14="http://schemas.microsoft.com/office/powerpoint/2010/main" val="1371833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ea typeface="游ゴシック"/>
              </a:rPr>
              <a:t>次に、先ほど登録したアカウントでログインをします。</a:t>
            </a:r>
            <a:r>
              <a:rPr lang="ja-JP" altLang="en-US">
                <a:ea typeface="游ゴシック"/>
              </a:rPr>
              <a:t>ログインが完了すると</a:t>
            </a:r>
            <a:r>
              <a:rPr kumimoji="1" lang="ja-JP" altLang="en-US">
                <a:ea typeface="游ゴシック"/>
              </a:rPr>
              <a:t>実習登録画面に移動することができ、</a:t>
            </a:r>
            <a:endParaRPr kumimoji="1" lang="en-US" altLang="ja-JP">
              <a:ea typeface="游ゴシック"/>
            </a:endParaRPr>
          </a:p>
          <a:p>
            <a:r>
              <a:rPr kumimoji="1" lang="ja-JP" altLang="en-US">
                <a:ea typeface="游ゴシック"/>
              </a:rPr>
              <a:t>スキャンというボタンを押すことでカメラを起動</a:t>
            </a:r>
            <a:r>
              <a:rPr lang="ja-JP" altLang="en-US">
                <a:ea typeface="游ゴシック"/>
              </a:rPr>
              <a:t>し</a:t>
            </a:r>
            <a:r>
              <a:rPr kumimoji="1" lang="ja-JP" altLang="en-US">
                <a:ea typeface="游ゴシック"/>
              </a:rPr>
              <a:t>ます。</a:t>
            </a:r>
            <a:endParaRPr lang="ja-JP" altLang="en-US">
              <a:ea typeface="游ゴシック"/>
            </a:endParaRPr>
          </a:p>
        </p:txBody>
      </p:sp>
      <p:sp>
        <p:nvSpPr>
          <p:cNvPr id="4" name="スライド番号プレースホルダー 3"/>
          <p:cNvSpPr>
            <a:spLocks noGrp="1"/>
          </p:cNvSpPr>
          <p:nvPr>
            <p:ph type="sldNum" sz="quarter" idx="10"/>
          </p:nvPr>
        </p:nvSpPr>
        <p:spPr/>
        <p:txBody>
          <a:bodyPr/>
          <a:lstStyle/>
          <a:p>
            <a:fld id="{E0F9BF19-C194-4BCC-BDEE-C808922D7084}" type="slidenum">
              <a:rPr kumimoji="1" lang="ja-JP" altLang="en-US" smtClean="0"/>
              <a:t>12</a:t>
            </a:fld>
            <a:endParaRPr kumimoji="1" lang="ja-JP" altLang="en-US"/>
          </a:p>
        </p:txBody>
      </p:sp>
    </p:spTree>
    <p:extLst>
      <p:ext uri="{BB962C8B-B14F-4D97-AF65-F5344CB8AC3E}">
        <p14:creationId xmlns:p14="http://schemas.microsoft.com/office/powerpoint/2010/main" val="1195516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ea typeface="游ゴシック"/>
              </a:rPr>
              <a:t>これが実際のスキャン画面です。</a:t>
            </a:r>
            <a:r>
              <a:rPr lang="ja-JP" altLang="en-US">
                <a:ea typeface="游ゴシック"/>
              </a:rPr>
              <a:t>実習先で</a:t>
            </a:r>
            <a:r>
              <a:rPr kumimoji="1" lang="ja-JP" altLang="en-US">
                <a:ea typeface="游ゴシック"/>
              </a:rPr>
              <a:t>バーコードをかざすことで実習先情報をデータベースから取り出します。</a:t>
            </a:r>
            <a:endParaRPr kumimoji="1" lang="en-US" altLang="ja-JP">
              <a:ea typeface="游ゴシック"/>
            </a:endParaRPr>
          </a:p>
          <a:p>
            <a:r>
              <a:rPr lang="ja-JP">
                <a:ea typeface="游ゴシック"/>
              </a:rPr>
              <a:t>スマートフォンの</a:t>
            </a:r>
            <a:r>
              <a:rPr lang="en-US" altLang="ja-JP">
                <a:ea typeface="游ゴシック"/>
              </a:rPr>
              <a:t>GPS</a:t>
            </a:r>
            <a:r>
              <a:rPr lang="ja-JP">
                <a:ea typeface="游ゴシック"/>
              </a:rPr>
              <a:t>と</a:t>
            </a:r>
            <a:r>
              <a:rPr lang="ja-JP" altLang="en-US">
                <a:ea typeface="游ゴシック"/>
              </a:rPr>
              <a:t>取り出した実習先</a:t>
            </a:r>
            <a:r>
              <a:rPr lang="ja-JP">
                <a:ea typeface="游ゴシック"/>
              </a:rPr>
              <a:t>の位置情報の値が</a:t>
            </a:r>
            <a:r>
              <a:rPr lang="ja-JP" altLang="en-US">
                <a:ea typeface="游ゴシック"/>
              </a:rPr>
              <a:t>一致す</a:t>
            </a:r>
            <a:r>
              <a:rPr lang="ja-JP">
                <a:ea typeface="游ゴシック"/>
              </a:rPr>
              <a:t>ると，</a:t>
            </a:r>
            <a:r>
              <a:rPr lang="ja-JP" altLang="en-US">
                <a:ea typeface="游ゴシック"/>
              </a:rPr>
              <a:t>実習の登録をすることができます。</a:t>
            </a:r>
            <a:endParaRPr lang="en-US" altLang="ja-JP">
              <a:ea typeface="游ゴシック"/>
            </a:endParaRPr>
          </a:p>
          <a:p>
            <a:r>
              <a:rPr kumimoji="1" lang="ja-JP" altLang="en-US">
                <a:ea typeface="游ゴシック"/>
              </a:rPr>
              <a:t>確認画面で</a:t>
            </a:r>
            <a:r>
              <a:rPr lang="ja-JP" altLang="en-US">
                <a:ea typeface="游ゴシック"/>
              </a:rPr>
              <a:t>、登録情報を確認し、</a:t>
            </a:r>
            <a:endParaRPr lang="en-US" altLang="ja-JP">
              <a:ea typeface="游ゴシック"/>
            </a:endParaRPr>
          </a:p>
          <a:p>
            <a:r>
              <a:rPr kumimoji="1" lang="ja-JP" altLang="en-US">
                <a:ea typeface="游ゴシック"/>
              </a:rPr>
              <a:t>登録ボタンを押すことで実習の登録ができます。</a:t>
            </a:r>
            <a:endParaRPr lang="en-US" altLang="ja-JP">
              <a:ea typeface="游ゴシック"/>
            </a:endParaRPr>
          </a:p>
          <a:p>
            <a:endParaRPr kumimoji="1" lang="en-US" altLang="ja-JP"/>
          </a:p>
          <a:p>
            <a:r>
              <a:rPr kumimoji="1" lang="ja-JP" altLang="en-US">
                <a:ea typeface="游ゴシック"/>
              </a:rPr>
              <a:t>実際に登録されているか</a:t>
            </a:r>
            <a:r>
              <a:rPr kumimoji="1" lang="en-US" altLang="ja-JP">
                <a:ea typeface="游ゴシック"/>
              </a:rPr>
              <a:t>Web</a:t>
            </a:r>
            <a:r>
              <a:rPr kumimoji="1" lang="ja-JP" altLang="en-US">
                <a:ea typeface="游ゴシック"/>
              </a:rPr>
              <a:t>サイトに移動して確認してみます。</a:t>
            </a:r>
            <a:endParaRPr lang="ja-JP" altLang="en-US">
              <a:ea typeface="游ゴシック"/>
            </a:endParaRPr>
          </a:p>
        </p:txBody>
      </p:sp>
      <p:sp>
        <p:nvSpPr>
          <p:cNvPr id="4" name="スライド番号プレースホルダー 3"/>
          <p:cNvSpPr>
            <a:spLocks noGrp="1"/>
          </p:cNvSpPr>
          <p:nvPr>
            <p:ph type="sldNum" sz="quarter" idx="10"/>
          </p:nvPr>
        </p:nvSpPr>
        <p:spPr/>
        <p:txBody>
          <a:bodyPr/>
          <a:lstStyle/>
          <a:p>
            <a:fld id="{E0F9BF19-C194-4BCC-BDEE-C808922D7084}" type="slidenum">
              <a:rPr kumimoji="1" lang="ja-JP" altLang="en-US" smtClean="0"/>
              <a:t>13</a:t>
            </a:fld>
            <a:endParaRPr kumimoji="1" lang="ja-JP" altLang="en-US"/>
          </a:p>
        </p:txBody>
      </p:sp>
    </p:spTree>
    <p:extLst>
      <p:ext uri="{BB962C8B-B14F-4D97-AF65-F5344CB8AC3E}">
        <p14:creationId xmlns:p14="http://schemas.microsoft.com/office/powerpoint/2010/main" val="3237144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この図が</a:t>
            </a:r>
            <a:r>
              <a:rPr kumimoji="1" lang="en-US" altLang="ja-JP"/>
              <a:t>Web</a:t>
            </a:r>
            <a:r>
              <a:rPr kumimoji="1" lang="ja-JP" altLang="en-US"/>
              <a:t>サイトのログイン画面です。ユーザ</a:t>
            </a:r>
            <a:r>
              <a:rPr kumimoji="1" lang="en-US" altLang="ja-JP"/>
              <a:t>ID</a:t>
            </a:r>
            <a:r>
              <a:rPr kumimoji="1" lang="ja-JP" altLang="en-US"/>
              <a:t>とパスワードを入力し、ログインするとユーザホーム画面に移動します。</a:t>
            </a:r>
            <a:endParaRPr kumimoji="1" lang="en-US" altLang="ja-JP"/>
          </a:p>
          <a:p>
            <a:r>
              <a:rPr kumimoji="1" lang="ja-JP" altLang="en-US"/>
              <a:t>このように、先ほど登録した情報処理教育センターの実習が表示されていることが確認できます。</a:t>
            </a:r>
            <a:endParaRPr kumimoji="1" lang="en-US" altLang="ja-JP"/>
          </a:p>
        </p:txBody>
      </p:sp>
      <p:sp>
        <p:nvSpPr>
          <p:cNvPr id="4" name="スライド番号プレースホルダー 3"/>
          <p:cNvSpPr>
            <a:spLocks noGrp="1"/>
          </p:cNvSpPr>
          <p:nvPr>
            <p:ph type="sldNum" sz="quarter" idx="10"/>
          </p:nvPr>
        </p:nvSpPr>
        <p:spPr/>
        <p:txBody>
          <a:bodyPr/>
          <a:lstStyle/>
          <a:p>
            <a:fld id="{E0F9BF19-C194-4BCC-BDEE-C808922D7084}" type="slidenum">
              <a:rPr kumimoji="1" lang="ja-JP" altLang="en-US" smtClean="0"/>
              <a:t>14</a:t>
            </a:fld>
            <a:endParaRPr kumimoji="1" lang="ja-JP" altLang="en-US"/>
          </a:p>
        </p:txBody>
      </p:sp>
    </p:spTree>
    <p:extLst>
      <p:ext uri="{BB962C8B-B14F-4D97-AF65-F5344CB8AC3E}">
        <p14:creationId xmlns:p14="http://schemas.microsoft.com/office/powerpoint/2010/main" val="324146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また、ユーザホーム画面では、実習先を選択することで実習先別に実習履歴を確認することができます。</a:t>
            </a:r>
            <a:endParaRPr kumimoji="1" lang="en-US" altLang="ja-JP"/>
          </a:p>
          <a:p>
            <a:r>
              <a:rPr kumimoji="1" lang="ja-JP" altLang="en-US"/>
              <a:t>例えば、夢現塾で検索すると、図のように夢現塾のみの実習履歴が表示されます。</a:t>
            </a:r>
            <a:endParaRPr kumimoji="1" lang="en-US" altLang="ja-JP"/>
          </a:p>
          <a:p>
            <a:endParaRPr kumimoji="1" lang="en-US" altLang="ja-JP"/>
          </a:p>
          <a:p>
            <a:r>
              <a:rPr kumimoji="1" lang="ja-JP" altLang="en-US"/>
              <a:t>このような流れで学生は実習登録を行います。</a:t>
            </a:r>
          </a:p>
        </p:txBody>
      </p:sp>
      <p:sp>
        <p:nvSpPr>
          <p:cNvPr id="4" name="スライド番号プレースホルダー 3"/>
          <p:cNvSpPr>
            <a:spLocks noGrp="1"/>
          </p:cNvSpPr>
          <p:nvPr>
            <p:ph type="sldNum" sz="quarter" idx="10"/>
          </p:nvPr>
        </p:nvSpPr>
        <p:spPr/>
        <p:txBody>
          <a:bodyPr/>
          <a:lstStyle/>
          <a:p>
            <a:fld id="{E0F9BF19-C194-4BCC-BDEE-C808922D7084}" type="slidenum">
              <a:rPr kumimoji="1" lang="ja-JP" altLang="en-US" smtClean="0"/>
              <a:t>15</a:t>
            </a:fld>
            <a:endParaRPr kumimoji="1" lang="ja-JP" altLang="en-US"/>
          </a:p>
        </p:txBody>
      </p:sp>
    </p:spTree>
    <p:extLst>
      <p:ext uri="{BB962C8B-B14F-4D97-AF65-F5344CB8AC3E}">
        <p14:creationId xmlns:p14="http://schemas.microsoft.com/office/powerpoint/2010/main" val="1933818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次に，単位認定を行うための管理者の流れを説明します</a:t>
            </a:r>
            <a:r>
              <a:rPr kumimoji="1" lang="en-US" altLang="ja-JP"/>
              <a:t>.</a:t>
            </a:r>
          </a:p>
          <a:p>
            <a:r>
              <a:rPr kumimoji="1" lang="ja-JP" altLang="en-US"/>
              <a:t>まず，単位認定を行うために，受講学生の実習時間の累計を確認する必要があります。</a:t>
            </a:r>
            <a:endParaRPr kumimoji="1" lang="en-US" altLang="ja-JP"/>
          </a:p>
          <a:p>
            <a:r>
              <a:rPr kumimoji="1" lang="ja-JP" altLang="en-US"/>
              <a:t>受講学生を確認するためには</a:t>
            </a:r>
            <a:r>
              <a:rPr kumimoji="1" lang="en-US" altLang="ja-JP"/>
              <a:t>､</a:t>
            </a:r>
            <a:r>
              <a:rPr kumimoji="1" lang="ja-JP" altLang="en-US"/>
              <a:t>地域創生</a:t>
            </a:r>
            <a:r>
              <a:rPr kumimoji="1" lang="en-US" altLang="ja-JP"/>
              <a:t>1</a:t>
            </a:r>
            <a:r>
              <a:rPr kumimoji="1" lang="ja-JP" altLang="en-US"/>
              <a:t>または地域創生</a:t>
            </a:r>
            <a:r>
              <a:rPr kumimoji="1" lang="en-US" altLang="ja-JP"/>
              <a:t>2</a:t>
            </a:r>
            <a:r>
              <a:rPr kumimoji="1" lang="ja-JP" altLang="en-US"/>
              <a:t>ボタンをクリックします．</a:t>
            </a:r>
            <a:endParaRPr kumimoji="1" lang="en-US" altLang="ja-JP"/>
          </a:p>
          <a:p>
            <a:endParaRPr kumimoji="1" lang="en-US" altLang="ja-JP"/>
          </a:p>
          <a:p>
            <a:r>
              <a:rPr kumimoji="1" lang="ja-JP" altLang="en-US"/>
              <a:t>この図が地域創生</a:t>
            </a:r>
            <a:r>
              <a:rPr kumimoji="1" lang="en-US" altLang="ja-JP"/>
              <a:t>1</a:t>
            </a:r>
            <a:r>
              <a:rPr kumimoji="1" lang="ja-JP" altLang="en-US"/>
              <a:t>の受講学生一覧です．学生</a:t>
            </a:r>
            <a:r>
              <a:rPr kumimoji="1" lang="en-US" altLang="ja-JP"/>
              <a:t>ID</a:t>
            </a:r>
            <a:r>
              <a:rPr kumimoji="1" lang="ja-JP" altLang="en-US"/>
              <a:t>，名前</a:t>
            </a:r>
            <a:r>
              <a:rPr kumimoji="1" lang="en-US" altLang="ja-JP"/>
              <a:t>､</a:t>
            </a:r>
            <a:r>
              <a:rPr kumimoji="1" lang="ja-JP" altLang="en-US"/>
              <a:t>累計時間が表示されており、</a:t>
            </a:r>
            <a:r>
              <a:rPr kumimoji="1" lang="en-US" altLang="ja-JP"/>
              <a:t>30</a:t>
            </a:r>
            <a:r>
              <a:rPr kumimoji="1" lang="ja-JP" altLang="en-US"/>
              <a:t>時間を越えていれば単位認定を行うことが出来ます</a:t>
            </a:r>
            <a:r>
              <a:rPr kumimoji="1" lang="en-US" altLang="ja-JP"/>
              <a:t>.</a:t>
            </a:r>
          </a:p>
          <a:p>
            <a:r>
              <a:rPr kumimoji="1" lang="ja-JP" altLang="en-US"/>
              <a:t>受講学生の実習の詳細を確認するためには、変更ボタンを押すことで、受講学生の実習の詳細画面に移動します</a:t>
            </a:r>
            <a:r>
              <a:rPr kumimoji="1" lang="en-US" altLang="ja-JP"/>
              <a:t>.</a:t>
            </a:r>
          </a:p>
          <a:p>
            <a:endParaRPr kumimoji="1" lang="en-US" altLang="ja-JP"/>
          </a:p>
          <a:p>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EDA93F53-237A-431B-98A7-81F228C34E15}" type="slidenum">
              <a:rPr kumimoji="1" lang="ja-JP" altLang="en-US" smtClean="0"/>
              <a:t>16</a:t>
            </a:fld>
            <a:endParaRPr kumimoji="1" lang="ja-JP" altLang="en-US"/>
          </a:p>
        </p:txBody>
      </p:sp>
    </p:spTree>
    <p:extLst>
      <p:ext uri="{BB962C8B-B14F-4D97-AF65-F5344CB8AC3E}">
        <p14:creationId xmlns:p14="http://schemas.microsoft.com/office/powerpoint/2010/main" val="226291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これが受講学生の実習の詳細画面です．</a:t>
            </a:r>
            <a:endParaRPr kumimoji="1" lang="en-US" altLang="ja-JP"/>
          </a:p>
          <a:p>
            <a:r>
              <a:rPr kumimoji="1" lang="ja-JP" altLang="en-US"/>
              <a:t>受講学生個人の実習登録を行う場合</a:t>
            </a:r>
            <a:r>
              <a:rPr kumimoji="1" lang="en-US" altLang="ja-JP"/>
              <a:t>､</a:t>
            </a:r>
            <a:r>
              <a:rPr kumimoji="1" lang="ja-JP" altLang="en-US"/>
              <a:t>実習登録ボタンを押すと、登録画面に移動します．</a:t>
            </a:r>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EDA93F53-237A-431B-98A7-81F228C34E15}" type="slidenum">
              <a:rPr kumimoji="1" lang="ja-JP" altLang="en-US" smtClean="0"/>
              <a:t>17</a:t>
            </a:fld>
            <a:endParaRPr kumimoji="1" lang="ja-JP" altLang="en-US"/>
          </a:p>
        </p:txBody>
      </p:sp>
    </p:spTree>
    <p:extLst>
      <p:ext uri="{BB962C8B-B14F-4D97-AF65-F5344CB8AC3E}">
        <p14:creationId xmlns:p14="http://schemas.microsoft.com/office/powerpoint/2010/main" val="3846073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実習登録は</a:t>
            </a:r>
            <a:r>
              <a:rPr kumimoji="1" lang="en-US" altLang="ja-JP"/>
              <a:t>､</a:t>
            </a:r>
            <a:r>
              <a:rPr kumimoji="1" lang="ja-JP" altLang="en-US"/>
              <a:t>実習名と日付を選択し、登録確認ボタンを</a:t>
            </a:r>
            <a:r>
              <a:rPr kumimoji="1" lang="ja-JP" altLang="en-US">
                <a:ea typeface="游ゴシック"/>
              </a:rPr>
              <a:t>押すと、確認画面に移動します．</a:t>
            </a:r>
            <a:endParaRPr kumimoji="1" lang="en-US" altLang="ja-JP">
              <a:ea typeface="游ゴシック"/>
            </a:endParaRPr>
          </a:p>
          <a:p>
            <a:r>
              <a:rPr kumimoji="1" lang="ja-JP" altLang="en-US">
                <a:ea typeface="游ゴシック"/>
              </a:rPr>
              <a:t>登録内容を確認したら登録ボタンを押すことで</a:t>
            </a:r>
            <a:r>
              <a:rPr kumimoji="1" lang="en-US" altLang="ja-JP">
                <a:ea typeface="游ゴシック"/>
              </a:rPr>
              <a:t>.</a:t>
            </a:r>
            <a:endParaRPr kumimoji="1" lang="ja-JP" altLang="en-US">
              <a:ea typeface="游ゴシック"/>
            </a:endParaRPr>
          </a:p>
        </p:txBody>
      </p:sp>
      <p:sp>
        <p:nvSpPr>
          <p:cNvPr id="4" name="スライド番号プレースホルダー 3"/>
          <p:cNvSpPr>
            <a:spLocks noGrp="1"/>
          </p:cNvSpPr>
          <p:nvPr>
            <p:ph type="sldNum" sz="quarter" idx="5"/>
          </p:nvPr>
        </p:nvSpPr>
        <p:spPr/>
        <p:txBody>
          <a:bodyPr/>
          <a:lstStyle/>
          <a:p>
            <a:fld id="{EDA93F53-237A-431B-98A7-81F228C34E15}" type="slidenum">
              <a:rPr kumimoji="1" lang="ja-JP" altLang="en-US" smtClean="0"/>
              <a:t>18</a:t>
            </a:fld>
            <a:endParaRPr kumimoji="1" lang="ja-JP" altLang="en-US"/>
          </a:p>
        </p:txBody>
      </p:sp>
    </p:spTree>
    <p:extLst>
      <p:ext uri="{BB962C8B-B14F-4D97-AF65-F5344CB8AC3E}">
        <p14:creationId xmlns:p14="http://schemas.microsoft.com/office/powerpoint/2010/main" val="1227498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登録が完了します．</a:t>
            </a:r>
            <a:endParaRPr kumimoji="1" lang="en-US" altLang="ja-JP"/>
          </a:p>
          <a:p>
            <a:endParaRPr kumimoji="1" lang="en-US" altLang="ja-JP"/>
          </a:p>
          <a:p>
            <a:r>
              <a:rPr kumimoji="1" lang="ja-JP" altLang="en-US"/>
              <a:t>右の画面のように実習登録が正常に動作していることが確認できます。</a:t>
            </a:r>
          </a:p>
        </p:txBody>
      </p:sp>
      <p:sp>
        <p:nvSpPr>
          <p:cNvPr id="4" name="スライド番号プレースホルダー 3"/>
          <p:cNvSpPr>
            <a:spLocks noGrp="1"/>
          </p:cNvSpPr>
          <p:nvPr>
            <p:ph type="sldNum" sz="quarter" idx="5"/>
          </p:nvPr>
        </p:nvSpPr>
        <p:spPr/>
        <p:txBody>
          <a:bodyPr/>
          <a:lstStyle/>
          <a:p>
            <a:fld id="{EDA93F53-237A-431B-98A7-81F228C34E15}" type="slidenum">
              <a:rPr kumimoji="1" lang="ja-JP" altLang="en-US" smtClean="0"/>
              <a:t>19</a:t>
            </a:fld>
            <a:endParaRPr kumimoji="1" lang="ja-JP" altLang="en-US"/>
          </a:p>
        </p:txBody>
      </p:sp>
    </p:spTree>
    <p:extLst>
      <p:ext uri="{BB962C8B-B14F-4D97-AF65-F5344CB8AC3E}">
        <p14:creationId xmlns:p14="http://schemas.microsoft.com/office/powerpoint/2010/main" val="1243201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目次です．</a:t>
            </a:r>
            <a:endParaRPr kumimoji="1" lang="en-US" altLang="ja-JP"/>
          </a:p>
          <a:p>
            <a:r>
              <a:rPr kumimoji="1" lang="ja-JP" altLang="en-US"/>
              <a:t>このような順で発表します．</a:t>
            </a:r>
          </a:p>
        </p:txBody>
      </p:sp>
      <p:sp>
        <p:nvSpPr>
          <p:cNvPr id="4" name="スライド番号プレースホルダー 3"/>
          <p:cNvSpPr>
            <a:spLocks noGrp="1"/>
          </p:cNvSpPr>
          <p:nvPr>
            <p:ph type="sldNum" sz="quarter" idx="5"/>
          </p:nvPr>
        </p:nvSpPr>
        <p:spPr/>
        <p:txBody>
          <a:bodyPr/>
          <a:lstStyle/>
          <a:p>
            <a:fld id="{A79F643B-25C1-42D2-B626-B96301031AEF}" type="slidenum">
              <a:rPr kumimoji="1" lang="ja-JP" altLang="en-US" smtClean="0"/>
              <a:t>2</a:t>
            </a:fld>
            <a:endParaRPr kumimoji="1" lang="ja-JP" altLang="en-US"/>
          </a:p>
        </p:txBody>
      </p:sp>
    </p:spTree>
    <p:extLst>
      <p:ext uri="{BB962C8B-B14F-4D97-AF65-F5344CB8AC3E}">
        <p14:creationId xmlns:p14="http://schemas.microsoft.com/office/powerpoint/2010/main" val="2147158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受講学生の実習詳細画面では、</a:t>
            </a:r>
            <a:endParaRPr kumimoji="1" lang="en-US" altLang="ja-JP"/>
          </a:p>
          <a:p>
            <a:r>
              <a:rPr kumimoji="1" lang="ja-JP" altLang="en-US"/>
              <a:t>実習の詳細が表示されており</a:t>
            </a:r>
            <a:r>
              <a:rPr kumimoji="1" lang="en-US" altLang="ja-JP"/>
              <a:t>､</a:t>
            </a:r>
            <a:r>
              <a:rPr kumimoji="1" lang="ja-JP" altLang="en-US"/>
              <a:t>横にある変更ボタンを押すことで</a:t>
            </a:r>
            <a:r>
              <a:rPr kumimoji="1" lang="en-US" altLang="ja-JP"/>
              <a:t>､</a:t>
            </a:r>
            <a:r>
              <a:rPr kumimoji="1" lang="ja-JP" altLang="en-US"/>
              <a:t>実習の日時の変更、実習の削除を行うことができます</a:t>
            </a:r>
            <a:r>
              <a:rPr kumimoji="1" lang="en-US" altLang="ja-JP"/>
              <a:t>.</a:t>
            </a:r>
            <a:endParaRPr kumimoji="1" lang="ja-JP" altLang="en-US"/>
          </a:p>
        </p:txBody>
      </p:sp>
      <p:sp>
        <p:nvSpPr>
          <p:cNvPr id="4" name="スライド番号プレースホルダー 3"/>
          <p:cNvSpPr>
            <a:spLocks noGrp="1"/>
          </p:cNvSpPr>
          <p:nvPr>
            <p:ph type="sldNum" sz="quarter" idx="5"/>
          </p:nvPr>
        </p:nvSpPr>
        <p:spPr/>
        <p:txBody>
          <a:bodyPr/>
          <a:lstStyle/>
          <a:p>
            <a:fld id="{EDA93F53-237A-431B-98A7-81F228C34E15}" type="slidenum">
              <a:rPr kumimoji="1" lang="ja-JP" altLang="en-US" smtClean="0"/>
              <a:t>20</a:t>
            </a:fld>
            <a:endParaRPr kumimoji="1" lang="ja-JP" altLang="en-US"/>
          </a:p>
        </p:txBody>
      </p:sp>
    </p:spTree>
    <p:extLst>
      <p:ext uri="{BB962C8B-B14F-4D97-AF65-F5344CB8AC3E}">
        <p14:creationId xmlns:p14="http://schemas.microsoft.com/office/powerpoint/2010/main" val="3445055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学生のアカウントを削除する場合</a:t>
            </a:r>
            <a:r>
              <a:rPr kumimoji="1" lang="en-US" altLang="ja-JP"/>
              <a:t>､</a:t>
            </a:r>
            <a:r>
              <a:rPr kumimoji="1" lang="ja-JP" altLang="en-US"/>
              <a:t>受講学生の実習詳細画面でアカウント削除ボタンをクリックします</a:t>
            </a:r>
          </a:p>
        </p:txBody>
      </p:sp>
      <p:sp>
        <p:nvSpPr>
          <p:cNvPr id="4" name="スライド番号プレースホルダー 3"/>
          <p:cNvSpPr>
            <a:spLocks noGrp="1"/>
          </p:cNvSpPr>
          <p:nvPr>
            <p:ph type="sldNum" sz="quarter" idx="5"/>
          </p:nvPr>
        </p:nvSpPr>
        <p:spPr/>
        <p:txBody>
          <a:bodyPr/>
          <a:lstStyle/>
          <a:p>
            <a:fld id="{EDA93F53-237A-431B-98A7-81F228C34E15}" type="slidenum">
              <a:rPr kumimoji="1" lang="ja-JP" altLang="en-US" smtClean="0"/>
              <a:t>21</a:t>
            </a:fld>
            <a:endParaRPr kumimoji="1" lang="ja-JP" altLang="en-US"/>
          </a:p>
        </p:txBody>
      </p:sp>
    </p:spTree>
    <p:extLst>
      <p:ext uri="{BB962C8B-B14F-4D97-AF65-F5344CB8AC3E}">
        <p14:creationId xmlns:p14="http://schemas.microsoft.com/office/powerpoint/2010/main" val="4058562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ea typeface="游ゴシック"/>
              </a:rPr>
              <a:t>確認画面が表示されるので</a:t>
            </a:r>
            <a:r>
              <a:rPr kumimoji="1" lang="en-US" altLang="ja-JP">
                <a:ea typeface="游ゴシック"/>
              </a:rPr>
              <a:t>､</a:t>
            </a:r>
            <a:r>
              <a:rPr kumimoji="1" lang="ja-JP" altLang="en-US">
                <a:ea typeface="游ゴシック"/>
              </a:rPr>
              <a:t>確認したら削除ボタンを押すことで削除できます</a:t>
            </a:r>
            <a:endParaRPr kumimoji="1" lang="en-US" altLang="ja-JP">
              <a:ea typeface="游ゴシック"/>
            </a:endParaRPr>
          </a:p>
          <a:p>
            <a:endParaRPr kumimoji="1" lang="en-US" altLang="ja-JP"/>
          </a:p>
          <a:p>
            <a:r>
              <a:rPr kumimoji="1" lang="ja-JP" altLang="en-US"/>
              <a:t>この画面のように先程消した弓削太郎さんのアカウントが削除されていることがわかります．</a:t>
            </a:r>
          </a:p>
        </p:txBody>
      </p:sp>
      <p:sp>
        <p:nvSpPr>
          <p:cNvPr id="4" name="スライド番号プレースホルダー 3"/>
          <p:cNvSpPr>
            <a:spLocks noGrp="1"/>
          </p:cNvSpPr>
          <p:nvPr>
            <p:ph type="sldNum" sz="quarter" idx="5"/>
          </p:nvPr>
        </p:nvSpPr>
        <p:spPr/>
        <p:txBody>
          <a:bodyPr/>
          <a:lstStyle/>
          <a:p>
            <a:fld id="{EDA93F53-237A-431B-98A7-81F228C34E15}" type="slidenum">
              <a:rPr kumimoji="1" lang="ja-JP" altLang="en-US" smtClean="0"/>
              <a:t>22</a:t>
            </a:fld>
            <a:endParaRPr kumimoji="1" lang="ja-JP" altLang="en-US"/>
          </a:p>
        </p:txBody>
      </p:sp>
    </p:spTree>
    <p:extLst>
      <p:ext uri="{BB962C8B-B14F-4D97-AF65-F5344CB8AC3E}">
        <p14:creationId xmlns:p14="http://schemas.microsoft.com/office/powerpoint/2010/main" val="10293183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次に単発で行われるイベントなどの実習登録を行う流れを説明します．</a:t>
            </a:r>
            <a:endParaRPr kumimoji="1" lang="en-US" altLang="ja-JP"/>
          </a:p>
          <a:p>
            <a:r>
              <a:rPr kumimoji="1" lang="ja-JP" altLang="en-US">
                <a:ea typeface="游ゴシック"/>
              </a:rPr>
              <a:t>複数の学生の実習を登録するために</a:t>
            </a:r>
            <a:r>
              <a:rPr kumimoji="1" lang="en-US" altLang="ja-JP">
                <a:ea typeface="游ゴシック"/>
              </a:rPr>
              <a:t>､</a:t>
            </a:r>
            <a:r>
              <a:rPr kumimoji="1" lang="ja-JP" altLang="en-US">
                <a:ea typeface="游ゴシック"/>
              </a:rPr>
              <a:t>管理者ホーム画面で一括登録ボタンを押します</a:t>
            </a:r>
            <a:endParaRPr kumimoji="1" lang="en-US" altLang="ja-JP">
              <a:ea typeface="游ゴシック"/>
            </a:endParaRPr>
          </a:p>
          <a:p>
            <a:r>
              <a:rPr kumimoji="1" lang="ja-JP" altLang="en-US">
                <a:ea typeface="游ゴシック"/>
              </a:rPr>
              <a:t>登録画面で日付と学生、実習先を選択して</a:t>
            </a:r>
            <a:r>
              <a:rPr kumimoji="1" lang="en-US" altLang="ja-JP">
                <a:ea typeface="游ゴシック"/>
              </a:rPr>
              <a:t>､</a:t>
            </a:r>
            <a:r>
              <a:rPr kumimoji="1" lang="ja-JP" altLang="en-US">
                <a:ea typeface="游ゴシック"/>
              </a:rPr>
              <a:t>確認ボタンを押します．</a:t>
            </a:r>
            <a:endParaRPr lang="en-US" altLang="ja-JP">
              <a:ea typeface="游ゴシック"/>
            </a:endParaRPr>
          </a:p>
        </p:txBody>
      </p:sp>
      <p:sp>
        <p:nvSpPr>
          <p:cNvPr id="4" name="スライド番号プレースホルダー 3"/>
          <p:cNvSpPr>
            <a:spLocks noGrp="1"/>
          </p:cNvSpPr>
          <p:nvPr>
            <p:ph type="sldNum" sz="quarter" idx="5"/>
          </p:nvPr>
        </p:nvSpPr>
        <p:spPr/>
        <p:txBody>
          <a:bodyPr/>
          <a:lstStyle/>
          <a:p>
            <a:fld id="{EDA93F53-237A-431B-98A7-81F228C34E15}" type="slidenum">
              <a:rPr kumimoji="1" lang="ja-JP" altLang="en-US" smtClean="0"/>
              <a:t>23</a:t>
            </a:fld>
            <a:endParaRPr kumimoji="1" lang="ja-JP" altLang="en-US"/>
          </a:p>
        </p:txBody>
      </p:sp>
    </p:spTree>
    <p:extLst>
      <p:ext uri="{BB962C8B-B14F-4D97-AF65-F5344CB8AC3E}">
        <p14:creationId xmlns:p14="http://schemas.microsoft.com/office/powerpoint/2010/main" val="3660596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ea typeface="游ゴシック"/>
              </a:rPr>
              <a:t>確認画面に移動するので、内容を確認し</a:t>
            </a:r>
            <a:r>
              <a:rPr lang="ja-JP" altLang="en-US">
                <a:ea typeface="游ゴシック"/>
              </a:rPr>
              <a:t>、</a:t>
            </a:r>
            <a:r>
              <a:rPr kumimoji="1" lang="ja-JP" altLang="en-US">
                <a:ea typeface="游ゴシック"/>
              </a:rPr>
              <a:t>登録ボタン</a:t>
            </a:r>
            <a:r>
              <a:rPr lang="ja-JP" altLang="en-US">
                <a:ea typeface="游ゴシック"/>
              </a:rPr>
              <a:t>を押すことで、</a:t>
            </a:r>
            <a:r>
              <a:rPr kumimoji="1" lang="ja-JP" altLang="en-US">
                <a:ea typeface="游ゴシック"/>
              </a:rPr>
              <a:t>登録</a:t>
            </a:r>
            <a:r>
              <a:rPr lang="ja-JP" altLang="en-US">
                <a:ea typeface="游ゴシック"/>
              </a:rPr>
              <a:t>を</a:t>
            </a:r>
            <a:r>
              <a:rPr kumimoji="1" lang="ja-JP" altLang="en-US">
                <a:ea typeface="游ゴシック"/>
              </a:rPr>
              <a:t>完了します．</a:t>
            </a:r>
            <a:endParaRPr lang="ja-JP" altLang="en-US">
              <a:ea typeface="游ゴシック"/>
            </a:endParaRPr>
          </a:p>
        </p:txBody>
      </p:sp>
      <p:sp>
        <p:nvSpPr>
          <p:cNvPr id="4" name="スライド番号プレースホルダー 3"/>
          <p:cNvSpPr>
            <a:spLocks noGrp="1"/>
          </p:cNvSpPr>
          <p:nvPr>
            <p:ph type="sldNum" sz="quarter" idx="5"/>
          </p:nvPr>
        </p:nvSpPr>
        <p:spPr/>
        <p:txBody>
          <a:bodyPr/>
          <a:lstStyle/>
          <a:p>
            <a:fld id="{EDA93F53-237A-431B-98A7-81F228C34E15}" type="slidenum">
              <a:rPr kumimoji="1" lang="ja-JP" altLang="en-US" smtClean="0"/>
              <a:t>24</a:t>
            </a:fld>
            <a:endParaRPr kumimoji="1" lang="ja-JP" altLang="en-US"/>
          </a:p>
        </p:txBody>
      </p:sp>
    </p:spTree>
    <p:extLst>
      <p:ext uri="{BB962C8B-B14F-4D97-AF65-F5344CB8AC3E}">
        <p14:creationId xmlns:p14="http://schemas.microsoft.com/office/powerpoint/2010/main" val="861366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次に、昨年度のアカウントを更新する流れを説明します．</a:t>
            </a:r>
            <a:endParaRPr kumimoji="1" lang="en-US" altLang="ja-JP"/>
          </a:p>
          <a:p>
            <a:r>
              <a:rPr kumimoji="1" lang="ja-JP" altLang="en-US"/>
              <a:t>複数の学生のアカウントを更新するために</a:t>
            </a:r>
            <a:r>
              <a:rPr kumimoji="1" lang="en-US" altLang="ja-JP"/>
              <a:t>､</a:t>
            </a:r>
            <a:r>
              <a:rPr kumimoji="1" lang="ja-JP" altLang="en-US"/>
              <a:t>管理者ホーム画面で更新ボタンを押します。</a:t>
            </a:r>
          </a:p>
          <a:p>
            <a:endParaRPr kumimoji="1" lang="ja-JP" altLang="en-US"/>
          </a:p>
          <a:p>
            <a:r>
              <a:rPr kumimoji="1" lang="ja-JP" altLang="en-US"/>
              <a:t>更新画面で学生を選択して</a:t>
            </a:r>
            <a:r>
              <a:rPr kumimoji="1" lang="en-US" altLang="ja-JP"/>
              <a:t>､</a:t>
            </a:r>
            <a:r>
              <a:rPr kumimoji="1" lang="ja-JP" altLang="en-US"/>
              <a:t>登録確認ボタンを押します．</a:t>
            </a:r>
          </a:p>
          <a:p>
            <a:endParaRPr kumimoji="1" lang="ja-JP" altLang="en-US"/>
          </a:p>
        </p:txBody>
      </p:sp>
      <p:sp>
        <p:nvSpPr>
          <p:cNvPr id="4" name="スライド番号プレースホルダー 3"/>
          <p:cNvSpPr>
            <a:spLocks noGrp="1"/>
          </p:cNvSpPr>
          <p:nvPr>
            <p:ph type="sldNum" sz="quarter" idx="5"/>
          </p:nvPr>
        </p:nvSpPr>
        <p:spPr/>
        <p:txBody>
          <a:bodyPr/>
          <a:lstStyle/>
          <a:p>
            <a:fld id="{EDA93F53-237A-431B-98A7-81F228C34E15}" type="slidenum">
              <a:rPr kumimoji="1" lang="ja-JP" altLang="en-US" smtClean="0"/>
              <a:t>25</a:t>
            </a:fld>
            <a:endParaRPr kumimoji="1" lang="ja-JP" altLang="en-US"/>
          </a:p>
        </p:txBody>
      </p:sp>
    </p:spTree>
    <p:extLst>
      <p:ext uri="{BB962C8B-B14F-4D97-AF65-F5344CB8AC3E}">
        <p14:creationId xmlns:p14="http://schemas.microsoft.com/office/powerpoint/2010/main" val="38463244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ea typeface="游ゴシック"/>
              </a:rPr>
              <a:t>確認画面に移動するので内容を確認したら登録ボタンを</a:t>
            </a:r>
            <a:r>
              <a:rPr lang="ja-JP" altLang="en-US">
                <a:ea typeface="游ゴシック"/>
              </a:rPr>
              <a:t>押</a:t>
            </a:r>
            <a:r>
              <a:rPr kumimoji="1" lang="ja-JP" altLang="en-US">
                <a:ea typeface="游ゴシック"/>
              </a:rPr>
              <a:t>し</a:t>
            </a:r>
            <a:r>
              <a:rPr lang="ja-JP" altLang="en-US">
                <a:ea typeface="游ゴシック"/>
              </a:rPr>
              <a:t>、</a:t>
            </a:r>
            <a:r>
              <a:rPr kumimoji="1" lang="ja-JP" altLang="en-US">
                <a:ea typeface="游ゴシック"/>
              </a:rPr>
              <a:t>更新が完了します．</a:t>
            </a:r>
            <a:endParaRPr lang="ja-JP" altLang="en-US">
              <a:ea typeface="游ゴシック"/>
            </a:endParaRPr>
          </a:p>
          <a:p>
            <a:endParaRPr kumimoji="1" lang="ja-JP" altLang="en-US"/>
          </a:p>
        </p:txBody>
      </p:sp>
      <p:sp>
        <p:nvSpPr>
          <p:cNvPr id="4" name="スライド番号プレースホルダー 3"/>
          <p:cNvSpPr>
            <a:spLocks noGrp="1"/>
          </p:cNvSpPr>
          <p:nvPr>
            <p:ph type="sldNum" sz="quarter" idx="5"/>
          </p:nvPr>
        </p:nvSpPr>
        <p:spPr/>
        <p:txBody>
          <a:bodyPr/>
          <a:lstStyle/>
          <a:p>
            <a:fld id="{EDA93F53-237A-431B-98A7-81F228C34E15}" type="slidenum">
              <a:rPr kumimoji="1" lang="ja-JP" altLang="en-US" smtClean="0"/>
              <a:t>26</a:t>
            </a:fld>
            <a:endParaRPr kumimoji="1" lang="ja-JP" altLang="en-US"/>
          </a:p>
        </p:txBody>
      </p:sp>
    </p:spTree>
    <p:extLst>
      <p:ext uri="{BB962C8B-B14F-4D97-AF65-F5344CB8AC3E}">
        <p14:creationId xmlns:p14="http://schemas.microsoft.com/office/powerpoint/2010/main" val="1147610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また、管理者ホーム画面では、実習先を選択することで実習先別の受講者を見ることができます。</a:t>
            </a:r>
            <a:endParaRPr kumimoji="1" lang="en-US" altLang="ja-JP"/>
          </a:p>
          <a:p>
            <a:r>
              <a:rPr kumimoji="1" lang="ja-JP" altLang="en-US"/>
              <a:t>例えば、夢現塾で検索すると、図のように夢現塾のみの受講学生が表示されます</a:t>
            </a:r>
            <a:r>
              <a:rPr kumimoji="1" lang="en-US" altLang="ja-JP"/>
              <a:t>.</a:t>
            </a:r>
          </a:p>
          <a:p>
            <a:endParaRPr kumimoji="1" lang="en-US" altLang="ja-JP"/>
          </a:p>
        </p:txBody>
      </p:sp>
      <p:sp>
        <p:nvSpPr>
          <p:cNvPr id="4" name="スライド番号プレースホルダー 3"/>
          <p:cNvSpPr>
            <a:spLocks noGrp="1"/>
          </p:cNvSpPr>
          <p:nvPr>
            <p:ph type="sldNum" sz="quarter" idx="5"/>
          </p:nvPr>
        </p:nvSpPr>
        <p:spPr/>
        <p:txBody>
          <a:bodyPr/>
          <a:lstStyle/>
          <a:p>
            <a:fld id="{EDA93F53-237A-431B-98A7-81F228C34E15}" type="slidenum">
              <a:rPr kumimoji="1" lang="ja-JP" altLang="en-US" smtClean="0"/>
              <a:t>27</a:t>
            </a:fld>
            <a:endParaRPr kumimoji="1" lang="ja-JP" altLang="en-US"/>
          </a:p>
        </p:txBody>
      </p:sp>
    </p:spTree>
    <p:extLst>
      <p:ext uri="{BB962C8B-B14F-4D97-AF65-F5344CB8AC3E}">
        <p14:creationId xmlns:p14="http://schemas.microsoft.com/office/powerpoint/2010/main" val="2042660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さらに、年度と学生を検索すると過去の受講学生を確認することができます。</a:t>
            </a:r>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EDA93F53-237A-431B-98A7-81F228C34E15}" type="slidenum">
              <a:rPr kumimoji="1" lang="ja-JP" altLang="en-US" smtClean="0"/>
              <a:t>28</a:t>
            </a:fld>
            <a:endParaRPr kumimoji="1" lang="ja-JP" altLang="en-US"/>
          </a:p>
        </p:txBody>
      </p:sp>
    </p:spTree>
    <p:extLst>
      <p:ext uri="{BB962C8B-B14F-4D97-AF65-F5344CB8AC3E}">
        <p14:creationId xmlns:p14="http://schemas.microsoft.com/office/powerpoint/2010/main" val="25762579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実証実験ついてです．</a:t>
            </a:r>
            <a:endParaRPr kumimoji="1" lang="en-US" altLang="ja-JP"/>
          </a:p>
          <a:p>
            <a:r>
              <a:rPr kumimoji="1" lang="ja-JP" altLang="en-US"/>
              <a:t>本システムの実証実験として，本校での運用テストを行いました．</a:t>
            </a:r>
            <a:endParaRPr kumimoji="1" lang="en-US" altLang="ja-JP"/>
          </a:p>
          <a:p>
            <a:r>
              <a:rPr kumimoji="1" lang="ja-JP" altLang="en-US"/>
              <a:t>今回のテストは、スマートフォンアプリでの実習登録を中心に行いました。</a:t>
            </a:r>
            <a:endParaRPr kumimoji="1" lang="en-US" altLang="ja-JP"/>
          </a:p>
        </p:txBody>
      </p:sp>
      <p:sp>
        <p:nvSpPr>
          <p:cNvPr id="4" name="スライド番号プレースホルダー 3"/>
          <p:cNvSpPr>
            <a:spLocks noGrp="1"/>
          </p:cNvSpPr>
          <p:nvPr>
            <p:ph type="sldNum" sz="quarter" idx="5"/>
          </p:nvPr>
        </p:nvSpPr>
        <p:spPr/>
        <p:txBody>
          <a:bodyPr/>
          <a:lstStyle/>
          <a:p>
            <a:fld id="{A79F643B-25C1-42D2-B626-B96301031AEF}" type="slidenum">
              <a:rPr kumimoji="1" lang="ja-JP" altLang="en-US" smtClean="0"/>
              <a:t>29</a:t>
            </a:fld>
            <a:endParaRPr kumimoji="1" lang="ja-JP" altLang="en-US"/>
          </a:p>
        </p:txBody>
      </p:sp>
    </p:spTree>
    <p:extLst>
      <p:ext uri="{BB962C8B-B14F-4D97-AF65-F5344CB8AC3E}">
        <p14:creationId xmlns:p14="http://schemas.microsoft.com/office/powerpoint/2010/main" val="356702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ea typeface="游ゴシック"/>
              </a:rPr>
              <a:t>まずはじめに，研究背</a:t>
            </a:r>
            <a:r>
              <a:rPr lang="ja-JP" altLang="en-US">
                <a:ea typeface="游ゴシック"/>
              </a:rPr>
              <a:t>景です．</a:t>
            </a:r>
            <a:endParaRPr lang="en-US" altLang="ja-JP">
              <a:ea typeface="游ゴシック"/>
            </a:endParaRPr>
          </a:p>
          <a:p>
            <a:endParaRPr lang="en-US" altLang="ja-JP">
              <a:ea typeface="游ゴシック"/>
            </a:endParaRPr>
          </a:p>
          <a:p>
            <a:r>
              <a:rPr lang="ja-JP" altLang="en-US">
                <a:ea typeface="游ゴシック"/>
              </a:rPr>
              <a:t>地域創生演習とは，</a:t>
            </a:r>
            <a:r>
              <a:rPr kumimoji="1" lang="ja-JP" altLang="en-US">
                <a:ea typeface="游ゴシック"/>
              </a:rPr>
              <a:t>地域の持つ課題をボランティア活動等の実体験を通して，発掘し，地域の人達と問題の解決を目指す選択科目です．</a:t>
            </a:r>
            <a:endParaRPr lang="en-US" altLang="ja-JP">
              <a:ea typeface="游ゴシック"/>
            </a:endParaRPr>
          </a:p>
          <a:p>
            <a:endParaRPr kumimoji="1" lang="en-US" altLang="ja-JP"/>
          </a:p>
          <a:p>
            <a:r>
              <a:rPr kumimoji="1" lang="ja-JP" altLang="en-US">
                <a:ea typeface="游ゴシック"/>
              </a:rPr>
              <a:t>本科目は，地域創生演習１と２があり，</a:t>
            </a:r>
            <a:r>
              <a:rPr lang="ja-JP" altLang="en-US">
                <a:ea typeface="游ゴシック"/>
              </a:rPr>
              <a:t>2年もしくは</a:t>
            </a:r>
            <a:r>
              <a:rPr kumimoji="1" lang="en-US" altLang="ja-JP">
                <a:ea typeface="游ゴシック"/>
              </a:rPr>
              <a:t>3</a:t>
            </a:r>
            <a:r>
              <a:rPr kumimoji="1" lang="ja-JP" altLang="en-US">
                <a:ea typeface="游ゴシック"/>
              </a:rPr>
              <a:t>年間に</a:t>
            </a:r>
            <a:r>
              <a:rPr kumimoji="1" lang="en-US" altLang="ja-JP">
                <a:ea typeface="游ゴシック"/>
              </a:rPr>
              <a:t>30</a:t>
            </a:r>
            <a:r>
              <a:rPr kumimoji="1" lang="ja-JP" altLang="en-US">
                <a:ea typeface="游ゴシック"/>
              </a:rPr>
              <a:t>時間以上の実習を行う必要があります．</a:t>
            </a:r>
            <a:endParaRPr kumimoji="1" lang="en-US" altLang="ja-JP">
              <a:ea typeface="游ゴシック"/>
            </a:endParaRPr>
          </a:p>
          <a:p>
            <a:endParaRPr kumimoji="1" lang="en-US" altLang="ja-JP"/>
          </a:p>
          <a:p>
            <a:r>
              <a:rPr kumimoji="1" lang="ja-JP" altLang="en-US">
                <a:ea typeface="游ゴシック"/>
              </a:rPr>
              <a:t>実習内容は，</a:t>
            </a:r>
            <a:r>
              <a:rPr lang="ja-JP" altLang="en-US">
                <a:ea typeface="游ゴシック"/>
              </a:rPr>
              <a:t>これらの実習</a:t>
            </a:r>
            <a:r>
              <a:rPr kumimoji="1" lang="ja-JP" altLang="en-US">
                <a:ea typeface="游ゴシック"/>
              </a:rPr>
              <a:t>があります．</a:t>
            </a:r>
            <a:endParaRPr kumimoji="1" lang="en-US" altLang="ja-JP">
              <a:ea typeface="游ゴシック"/>
            </a:endParaRPr>
          </a:p>
          <a:p>
            <a:r>
              <a:rPr kumimoji="1" lang="ja-JP" altLang="en-US">
                <a:ea typeface="游ゴシック"/>
              </a:rPr>
              <a:t>実習内容によって実習時間は異な</a:t>
            </a:r>
            <a:r>
              <a:rPr lang="ja-JP" altLang="en-US">
                <a:ea typeface="游ゴシック"/>
              </a:rPr>
              <a:t>る</a:t>
            </a:r>
            <a:r>
              <a:rPr kumimoji="1" lang="ja-JP" altLang="en-US">
                <a:ea typeface="游ゴシック"/>
              </a:rPr>
              <a:t>ため，複数の実習に参加</a:t>
            </a:r>
            <a:r>
              <a:rPr lang="ja-JP" altLang="en-US">
                <a:ea typeface="游ゴシック"/>
              </a:rPr>
              <a:t>する</a:t>
            </a:r>
            <a:r>
              <a:rPr lang="ja-JP" altLang="en-US" b="1">
                <a:ea typeface="游ゴシック"/>
              </a:rPr>
              <a:t>必要があります</a:t>
            </a:r>
            <a:r>
              <a:rPr kumimoji="1" lang="ja-JP" altLang="en-US" b="1">
                <a:ea typeface="游ゴシック"/>
              </a:rPr>
              <a:t>．</a:t>
            </a:r>
            <a:endParaRPr kumimoji="1" lang="en-US" altLang="ja-JP" b="1">
              <a:ea typeface="游ゴシック"/>
            </a:endParaRPr>
          </a:p>
          <a:p>
            <a:endParaRPr kumimoji="1" lang="en-US" altLang="ja-JP"/>
          </a:p>
          <a:p>
            <a:endParaRPr kumimoji="1" lang="en-US" altLang="ja-JP"/>
          </a:p>
          <a:p>
            <a:endParaRPr kumimoji="1" lang="ja-JP" altLang="en-US"/>
          </a:p>
          <a:p>
            <a:endParaRPr kumimoji="1" lang="en-US" altLang="ja-JP"/>
          </a:p>
        </p:txBody>
      </p:sp>
      <p:sp>
        <p:nvSpPr>
          <p:cNvPr id="4" name="スライド番号プレースホルダー 3"/>
          <p:cNvSpPr>
            <a:spLocks noGrp="1"/>
          </p:cNvSpPr>
          <p:nvPr>
            <p:ph type="sldNum" sz="quarter" idx="5"/>
          </p:nvPr>
        </p:nvSpPr>
        <p:spPr/>
        <p:txBody>
          <a:bodyPr/>
          <a:lstStyle/>
          <a:p>
            <a:fld id="{A79F643B-25C1-42D2-B626-B96301031AEF}" type="slidenum">
              <a:rPr kumimoji="1" lang="ja-JP" altLang="en-US" smtClean="0"/>
              <a:t>3</a:t>
            </a:fld>
            <a:endParaRPr kumimoji="1" lang="ja-JP" altLang="en-US"/>
          </a:p>
        </p:txBody>
      </p:sp>
    </p:spTree>
    <p:extLst>
      <p:ext uri="{BB962C8B-B14F-4D97-AF65-F5344CB8AC3E}">
        <p14:creationId xmlns:p14="http://schemas.microsoft.com/office/powerpoint/2010/main" val="3175552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実験方法説明します。</a:t>
            </a:r>
            <a:endParaRPr kumimoji="1" lang="en-US" altLang="ja-JP"/>
          </a:p>
          <a:p>
            <a:r>
              <a:rPr kumimoji="1" lang="ja-JP" altLang="en-US">
                <a:ea typeface="游ゴシック"/>
              </a:rPr>
              <a:t>まず事前にスマートフォンアプリで受講学生を仮名で登録し、</a:t>
            </a:r>
            <a:r>
              <a:rPr kumimoji="1" lang="en-US" altLang="ja-JP">
                <a:ea typeface="游ゴシック"/>
              </a:rPr>
              <a:t>Web</a:t>
            </a:r>
            <a:r>
              <a:rPr kumimoji="1" lang="ja-JP" altLang="en-US">
                <a:ea typeface="游ゴシック"/>
              </a:rPr>
              <a:t>サイトでは</a:t>
            </a:r>
            <a:r>
              <a:rPr lang="ja-JP" altLang="en-US">
                <a:ea typeface="游ゴシック"/>
              </a:rPr>
              <a:t>実習先を</a:t>
            </a:r>
            <a:r>
              <a:rPr kumimoji="1" lang="ja-JP" altLang="en-US">
                <a:ea typeface="游ゴシック"/>
              </a:rPr>
              <a:t>情報処理教育センター</a:t>
            </a:r>
            <a:r>
              <a:rPr lang="ja-JP" altLang="en-US">
                <a:ea typeface="游ゴシック"/>
              </a:rPr>
              <a:t>として</a:t>
            </a:r>
            <a:r>
              <a:rPr kumimoji="1" lang="ja-JP" altLang="en-US">
                <a:ea typeface="游ゴシック"/>
              </a:rPr>
              <a:t>登録します</a:t>
            </a:r>
            <a:r>
              <a:rPr lang="ja-JP" altLang="en-US">
                <a:ea typeface="游ゴシック"/>
              </a:rPr>
              <a:t>。</a:t>
            </a:r>
            <a:endParaRPr lang="en-US" altLang="ja-JP">
              <a:ea typeface="游ゴシック"/>
            </a:endParaRPr>
          </a:p>
          <a:p>
            <a:r>
              <a:rPr lang="ja-JP" altLang="en-US">
                <a:ea typeface="游ゴシック"/>
              </a:rPr>
              <a:t>実習先の</a:t>
            </a:r>
            <a:r>
              <a:rPr kumimoji="1" lang="ja-JP" altLang="en-US">
                <a:ea typeface="游ゴシック"/>
              </a:rPr>
              <a:t>緯度経度の登録は</a:t>
            </a:r>
            <a:r>
              <a:rPr kumimoji="1" lang="en-US" altLang="ja-JP">
                <a:ea typeface="游ゴシック"/>
              </a:rPr>
              <a:t>Google</a:t>
            </a:r>
            <a:r>
              <a:rPr kumimoji="1" lang="ja-JP" altLang="en-US">
                <a:ea typeface="游ゴシック"/>
              </a:rPr>
              <a:t>マップを参照し行いました。</a:t>
            </a:r>
            <a:endParaRPr lang="en-US" altLang="ja-JP">
              <a:ea typeface="游ゴシック"/>
            </a:endParaRPr>
          </a:p>
          <a:p>
            <a:endParaRPr kumimoji="1" lang="ja-JP" altLang="en-US"/>
          </a:p>
        </p:txBody>
      </p:sp>
      <p:sp>
        <p:nvSpPr>
          <p:cNvPr id="4" name="スライド番号プレースホルダー 3"/>
          <p:cNvSpPr>
            <a:spLocks noGrp="1"/>
          </p:cNvSpPr>
          <p:nvPr>
            <p:ph type="sldNum" sz="quarter" idx="5"/>
          </p:nvPr>
        </p:nvSpPr>
        <p:spPr/>
        <p:txBody>
          <a:bodyPr/>
          <a:lstStyle/>
          <a:p>
            <a:fld id="{A79F643B-25C1-42D2-B626-B96301031AEF}" type="slidenum">
              <a:rPr kumimoji="1" lang="ja-JP" altLang="en-US" smtClean="0"/>
              <a:t>30</a:t>
            </a:fld>
            <a:endParaRPr kumimoji="1" lang="ja-JP" altLang="en-US"/>
          </a:p>
        </p:txBody>
      </p:sp>
    </p:spTree>
    <p:extLst>
      <p:ext uri="{BB962C8B-B14F-4D97-AF65-F5344CB8AC3E}">
        <p14:creationId xmlns:p14="http://schemas.microsoft.com/office/powerpoint/2010/main" val="42404403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そして、図のような</a:t>
            </a:r>
            <a:r>
              <a:rPr kumimoji="1" lang="en-US" altLang="ja-JP"/>
              <a:t>A,B,C</a:t>
            </a:r>
            <a:r>
              <a:rPr kumimoji="1" lang="ja-JP" altLang="en-US"/>
              <a:t>の</a:t>
            </a:r>
            <a:r>
              <a:rPr kumimoji="1" lang="en-US" altLang="ja-JP"/>
              <a:t>3</a:t>
            </a:r>
            <a:r>
              <a:rPr kumimoji="1" lang="ja-JP" altLang="en-US"/>
              <a:t>地点で実際に登録を行い、正常に登録されるか</a:t>
            </a:r>
            <a:r>
              <a:rPr kumimoji="1" lang="en-US" altLang="ja-JP"/>
              <a:t>Web</a:t>
            </a:r>
            <a:r>
              <a:rPr kumimoji="1" lang="ja-JP" altLang="en-US"/>
              <a:t>サイトで確認を行います。</a:t>
            </a:r>
            <a:endParaRPr kumimoji="1" lang="en-US" altLang="ja-JP"/>
          </a:p>
          <a:p>
            <a:r>
              <a:rPr kumimoji="1" lang="en-US" altLang="ja-JP"/>
              <a:t>A,B,C</a:t>
            </a:r>
            <a:r>
              <a:rPr kumimoji="1" lang="ja-JP" altLang="en-US"/>
              <a:t>地点は実習先からそれぞれ</a:t>
            </a:r>
            <a:r>
              <a:rPr kumimoji="1" lang="en-US" altLang="ja-JP"/>
              <a:t>10m</a:t>
            </a:r>
            <a:r>
              <a:rPr kumimoji="1" lang="ja-JP" altLang="en-US"/>
              <a:t>、２０ｍ、</a:t>
            </a:r>
            <a:r>
              <a:rPr kumimoji="1" lang="en-US" altLang="ja-JP"/>
              <a:t>30m</a:t>
            </a:r>
            <a:r>
              <a:rPr kumimoji="1" lang="ja-JP" altLang="en-US"/>
              <a:t>離れています。</a:t>
            </a:r>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A79F643B-25C1-42D2-B626-B96301031AEF}" type="slidenum">
              <a:rPr kumimoji="1" lang="ja-JP" altLang="en-US" smtClean="0"/>
              <a:t>31</a:t>
            </a:fld>
            <a:endParaRPr kumimoji="1" lang="ja-JP" altLang="en-US"/>
          </a:p>
        </p:txBody>
      </p:sp>
    </p:spTree>
    <p:extLst>
      <p:ext uri="{BB962C8B-B14F-4D97-AF65-F5344CB8AC3E}">
        <p14:creationId xmlns:p14="http://schemas.microsoft.com/office/powerpoint/2010/main" val="489647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ea typeface="游ゴシック"/>
              </a:rPr>
              <a:t>実験結果です。表のように、</a:t>
            </a:r>
            <a:r>
              <a:rPr kumimoji="1" lang="en-US" altLang="ja-JP">
                <a:ea typeface="游ゴシック"/>
              </a:rPr>
              <a:t>GPS</a:t>
            </a:r>
            <a:r>
              <a:rPr kumimoji="1" lang="ja-JP" altLang="en-US">
                <a:ea typeface="游ゴシック"/>
              </a:rPr>
              <a:t>の誤差に設定した</a:t>
            </a:r>
            <a:r>
              <a:rPr lang="ja-JP" altLang="en-US">
                <a:ea typeface="游ゴシック"/>
              </a:rPr>
              <a:t>値と</a:t>
            </a:r>
            <a:r>
              <a:rPr kumimoji="1" lang="ja-JP" altLang="en-US">
                <a:ea typeface="游ゴシック"/>
              </a:rPr>
              <a:t>同じ範囲で実習登録を行うことができました。</a:t>
            </a:r>
            <a:endParaRPr lang="en-US" altLang="ja-JP">
              <a:ea typeface="游ゴシック"/>
            </a:endParaRPr>
          </a:p>
          <a:p>
            <a:r>
              <a:rPr lang="ja-JP" altLang="en-US">
                <a:ea typeface="游ゴシック"/>
              </a:rPr>
              <a:t>同様の実験を8回行い、うまくカメラが起動しないなどの問題がありましたが、測定はすべて同じ結果になりました。</a:t>
            </a:r>
            <a:endParaRPr lang="en-US" altLang="ja-JP">
              <a:ea typeface="游ゴシック"/>
            </a:endParaRPr>
          </a:p>
          <a:p>
            <a:r>
              <a:rPr lang="ja-JP" altLang="en-US">
                <a:ea typeface="游ゴシック"/>
              </a:rPr>
              <a:t>しかし、GPSの誤差を10mにした場合は、屋内での登録は</a:t>
            </a:r>
            <a:r>
              <a:rPr lang="ja-JP">
                <a:ea typeface="游ゴシック"/>
              </a:rPr>
              <a:t>GPSの誤差に</a:t>
            </a:r>
            <a:r>
              <a:rPr lang="ja-JP" altLang="en-US">
                <a:ea typeface="游ゴシック"/>
              </a:rPr>
              <a:t>より、</a:t>
            </a:r>
            <a:r>
              <a:rPr lang="ja-JP">
                <a:ea typeface="游ゴシック"/>
              </a:rPr>
              <a:t>正確に行うことができませんでした。</a:t>
            </a:r>
          </a:p>
          <a:p>
            <a:r>
              <a:rPr lang="en-US" altLang="ja-JP">
                <a:ea typeface="游ゴシック"/>
              </a:rPr>
              <a:t>20mと30mはGPSの誤差の影響を受けなかったのですが、30mに設定をすると登録できる範囲が広すぎるため、不正行為を防ぐためにも20mでの設定が適正だと考えました。</a:t>
            </a:r>
            <a:endParaRPr lang="ja-JP">
              <a:ea typeface="游ゴシック"/>
            </a:endParaRPr>
          </a:p>
        </p:txBody>
      </p:sp>
      <p:sp>
        <p:nvSpPr>
          <p:cNvPr id="4" name="スライド番号プレースホルダー 3"/>
          <p:cNvSpPr>
            <a:spLocks noGrp="1"/>
          </p:cNvSpPr>
          <p:nvPr>
            <p:ph type="sldNum" sz="quarter" idx="5"/>
          </p:nvPr>
        </p:nvSpPr>
        <p:spPr/>
        <p:txBody>
          <a:bodyPr/>
          <a:lstStyle/>
          <a:p>
            <a:fld id="{A79F643B-25C1-42D2-B626-B96301031AEF}" type="slidenum">
              <a:rPr kumimoji="1" lang="ja-JP" altLang="en-US" smtClean="0"/>
              <a:t>32</a:t>
            </a:fld>
            <a:endParaRPr kumimoji="1" lang="ja-JP" altLang="en-US"/>
          </a:p>
        </p:txBody>
      </p:sp>
    </p:spTree>
    <p:extLst>
      <p:ext uri="{BB962C8B-B14F-4D97-AF65-F5344CB8AC3E}">
        <p14:creationId xmlns:p14="http://schemas.microsoft.com/office/powerpoint/2010/main" val="22985936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ea typeface="游ゴシック"/>
              </a:rPr>
              <a:t>実験を</a:t>
            </a:r>
            <a:r>
              <a:rPr lang="ja-JP" altLang="en-US">
                <a:ea typeface="游ゴシック"/>
              </a:rPr>
              <a:t>終えて、</a:t>
            </a:r>
            <a:r>
              <a:rPr kumimoji="1" lang="ja-JP" altLang="en-US">
                <a:ea typeface="游ゴシック"/>
              </a:rPr>
              <a:t>よかった点についてです。</a:t>
            </a:r>
            <a:endParaRPr kumimoji="1" lang="en-US" altLang="ja-JP">
              <a:ea typeface="游ゴシック"/>
            </a:endParaRPr>
          </a:p>
          <a:p>
            <a:r>
              <a:rPr kumimoji="1" lang="ja-JP" altLang="en-US">
                <a:ea typeface="游ゴシック"/>
              </a:rPr>
              <a:t>実習登録では、</a:t>
            </a:r>
            <a:r>
              <a:rPr kumimoji="1" lang="en-US" altLang="ja-JP">
                <a:ea typeface="游ゴシック"/>
              </a:rPr>
              <a:t>GPS</a:t>
            </a:r>
            <a:r>
              <a:rPr kumimoji="1" lang="ja-JP" altLang="en-US">
                <a:ea typeface="游ゴシック"/>
              </a:rPr>
              <a:t>の値が安定しない建物内でも登録することができ、屋内、屋外関係なく実習場登録が行えることがわかりました。</a:t>
            </a:r>
            <a:endParaRPr kumimoji="1" lang="en-US" altLang="ja-JP">
              <a:ea typeface="游ゴシック"/>
            </a:endParaRPr>
          </a:p>
          <a:p>
            <a:r>
              <a:rPr kumimoji="1" lang="ja-JP" altLang="en-US">
                <a:ea typeface="游ゴシック"/>
              </a:rPr>
              <a:t>また、</a:t>
            </a:r>
            <a:r>
              <a:rPr lang="ja-JP" altLang="en-US">
                <a:ea typeface="游ゴシック"/>
              </a:rPr>
              <a:t>実習の登録可能範囲は</a:t>
            </a:r>
            <a:r>
              <a:rPr lang="en-US" altLang="ja-JP">
                <a:ea typeface="游ゴシック"/>
              </a:rPr>
              <a:t>GPS</a:t>
            </a:r>
            <a:r>
              <a:rPr lang="ja-JP" altLang="en-US">
                <a:ea typeface="游ゴシック"/>
              </a:rPr>
              <a:t>の</a:t>
            </a:r>
            <a:r>
              <a:rPr kumimoji="1" lang="ja-JP" altLang="en-US">
                <a:ea typeface="游ゴシック"/>
              </a:rPr>
              <a:t>誤差</a:t>
            </a:r>
            <a:r>
              <a:rPr lang="ja-JP" altLang="en-US">
                <a:ea typeface="游ゴシック"/>
              </a:rPr>
              <a:t>を</a:t>
            </a:r>
            <a:r>
              <a:rPr kumimoji="1" lang="ja-JP" altLang="en-US">
                <a:ea typeface="游ゴシック"/>
              </a:rPr>
              <a:t>配慮した</a:t>
            </a:r>
            <a:r>
              <a:rPr lang="ja-JP" altLang="en-US">
                <a:ea typeface="游ゴシック"/>
              </a:rPr>
              <a:t>20mが</a:t>
            </a:r>
            <a:r>
              <a:rPr kumimoji="1" lang="ja-JP" altLang="en-US">
                <a:ea typeface="游ゴシック"/>
              </a:rPr>
              <a:t>適</a:t>
            </a:r>
            <a:r>
              <a:rPr lang="ja-JP" altLang="en-US">
                <a:ea typeface="游ゴシック"/>
              </a:rPr>
              <a:t>正</a:t>
            </a:r>
            <a:r>
              <a:rPr kumimoji="1" lang="ja-JP" altLang="en-US">
                <a:ea typeface="游ゴシック"/>
              </a:rPr>
              <a:t>な距離だということが分かりました。</a:t>
            </a:r>
            <a:endParaRPr kumimoji="1" lang="en-US" altLang="ja-JP">
              <a:ea typeface="游ゴシック"/>
            </a:endParaRPr>
          </a:p>
          <a:p>
            <a:endParaRPr kumimoji="1" lang="en-US" altLang="ja-JP"/>
          </a:p>
          <a:p>
            <a:r>
              <a:rPr kumimoji="1" lang="ja-JP" altLang="en-US">
                <a:ea typeface="游ゴシック"/>
              </a:rPr>
              <a:t>見つかった問題点は、</a:t>
            </a:r>
            <a:r>
              <a:rPr lang="ja-JP" altLang="en-US">
                <a:ea typeface="游ゴシック"/>
              </a:rPr>
              <a:t>スマホの</a:t>
            </a:r>
            <a:r>
              <a:rPr kumimoji="1" lang="en-US" altLang="ja-JP">
                <a:ea typeface="游ゴシック"/>
              </a:rPr>
              <a:t>GPS</a:t>
            </a:r>
            <a:r>
              <a:rPr kumimoji="1" lang="ja-JP" altLang="en-US">
                <a:ea typeface="游ゴシック"/>
              </a:rPr>
              <a:t>取得</a:t>
            </a:r>
            <a:r>
              <a:rPr lang="ja-JP" altLang="en-US">
                <a:ea typeface="游ゴシック"/>
              </a:rPr>
              <a:t>状況により、</a:t>
            </a:r>
            <a:r>
              <a:rPr kumimoji="1" lang="ja-JP" altLang="en-US">
                <a:ea typeface="游ゴシック"/>
              </a:rPr>
              <a:t>カメラの軌道が</a:t>
            </a:r>
            <a:r>
              <a:rPr lang="ja-JP" altLang="en-US">
                <a:ea typeface="游ゴシック"/>
              </a:rPr>
              <a:t>遅延する</a:t>
            </a:r>
            <a:r>
              <a:rPr kumimoji="1" lang="ja-JP" altLang="en-US">
                <a:ea typeface="游ゴシック"/>
              </a:rPr>
              <a:t>ことです。</a:t>
            </a:r>
            <a:r>
              <a:rPr lang="ja-JP" altLang="en-US">
                <a:ea typeface="游ゴシック"/>
              </a:rPr>
              <a:t>また、連続で実習を登録した場合に強制終了することも問題として見つかりました。</a:t>
            </a:r>
            <a:endParaRPr kumimoji="1" lang="en-US" altLang="ja-JP">
              <a:ea typeface="游ゴシック"/>
            </a:endParaRPr>
          </a:p>
        </p:txBody>
      </p:sp>
      <p:sp>
        <p:nvSpPr>
          <p:cNvPr id="4" name="スライド番号プレースホルダー 3"/>
          <p:cNvSpPr>
            <a:spLocks noGrp="1"/>
          </p:cNvSpPr>
          <p:nvPr>
            <p:ph type="sldNum" sz="quarter" idx="5"/>
          </p:nvPr>
        </p:nvSpPr>
        <p:spPr/>
        <p:txBody>
          <a:bodyPr/>
          <a:lstStyle/>
          <a:p>
            <a:fld id="{A79F643B-25C1-42D2-B626-B96301031AEF}" type="slidenum">
              <a:rPr kumimoji="1" lang="ja-JP" altLang="en-US" smtClean="0"/>
              <a:t>33</a:t>
            </a:fld>
            <a:endParaRPr kumimoji="1" lang="ja-JP" altLang="en-US"/>
          </a:p>
        </p:txBody>
      </p:sp>
    </p:spTree>
    <p:extLst>
      <p:ext uri="{BB962C8B-B14F-4D97-AF65-F5344CB8AC3E}">
        <p14:creationId xmlns:p14="http://schemas.microsoft.com/office/powerpoint/2010/main" val="33435759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ea typeface="游ゴシック"/>
              </a:rPr>
              <a:t>現在の単位認定の方法</a:t>
            </a:r>
            <a:r>
              <a:rPr lang="ja-JP" altLang="en-US">
                <a:ea typeface="游ゴシック"/>
              </a:rPr>
              <a:t>では、このような</a:t>
            </a:r>
            <a:r>
              <a:rPr kumimoji="1" lang="ja-JP" altLang="en-US">
                <a:ea typeface="游ゴシック"/>
              </a:rPr>
              <a:t>問題</a:t>
            </a:r>
            <a:r>
              <a:rPr lang="ja-JP" altLang="en-US">
                <a:ea typeface="游ゴシック"/>
              </a:rPr>
              <a:t>がありましたが、</a:t>
            </a:r>
            <a:r>
              <a:rPr kumimoji="1" lang="ja-JP" altLang="en-US">
                <a:ea typeface="游ゴシック"/>
              </a:rPr>
              <a:t>本システムを開発することで，現体制で</a:t>
            </a:r>
            <a:r>
              <a:rPr lang="ja-JP" altLang="en-US">
                <a:ea typeface="游ゴシック"/>
              </a:rPr>
              <a:t>実習が可能になり、集計に労力が不要になりました。</a:t>
            </a:r>
            <a:endParaRPr lang="en-US" altLang="ja-JP">
              <a:ea typeface="游ゴシック"/>
            </a:endParaRPr>
          </a:p>
          <a:p>
            <a:r>
              <a:rPr lang="ja-JP" altLang="en-US">
                <a:ea typeface="游ゴシック"/>
              </a:rPr>
              <a:t>また、ミスを軽減すをることができ、システムの有用性を確認することができました。</a:t>
            </a:r>
            <a:endParaRPr lang="ja-JP" altLang="en-US">
              <a:ea typeface="游ゴシック" panose="020B0400000000000000" pitchFamily="34" charset="-128"/>
            </a:endParaRPr>
          </a:p>
          <a:p>
            <a:endParaRPr lang="en-US" altLang="ja-JP"/>
          </a:p>
          <a:p>
            <a:endParaRPr lang="ja-JP" altLang="en-US"/>
          </a:p>
        </p:txBody>
      </p:sp>
      <p:sp>
        <p:nvSpPr>
          <p:cNvPr id="4" name="スライド番号プレースホルダー 3"/>
          <p:cNvSpPr>
            <a:spLocks noGrp="1"/>
          </p:cNvSpPr>
          <p:nvPr>
            <p:ph type="sldNum" sz="quarter" idx="5"/>
          </p:nvPr>
        </p:nvSpPr>
        <p:spPr/>
        <p:txBody>
          <a:bodyPr/>
          <a:lstStyle/>
          <a:p>
            <a:fld id="{A79F643B-25C1-42D2-B626-B96301031AEF}" type="slidenum">
              <a:rPr kumimoji="1" lang="ja-JP" altLang="en-US" smtClean="0"/>
              <a:t>34</a:t>
            </a:fld>
            <a:endParaRPr kumimoji="1" lang="ja-JP" altLang="en-US"/>
          </a:p>
        </p:txBody>
      </p:sp>
    </p:spTree>
    <p:extLst>
      <p:ext uri="{BB962C8B-B14F-4D97-AF65-F5344CB8AC3E}">
        <p14:creationId xmlns:p14="http://schemas.microsoft.com/office/powerpoint/2010/main" val="4037022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最後にまとめです．</a:t>
            </a:r>
            <a:endParaRPr kumimoji="1" lang="en-US" altLang="ja-JP"/>
          </a:p>
          <a:p>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a typeface="游ゴシック"/>
              </a:rPr>
              <a:t>スマートフォンアプリを利用して実習登録、</a:t>
            </a:r>
            <a:r>
              <a:rPr kumimoji="1" lang="en-US" altLang="ja-JP" err="1">
                <a:ea typeface="游ゴシック"/>
              </a:rPr>
              <a:t>Web</a:t>
            </a:r>
            <a:r>
              <a:rPr lang="en-US" altLang="ja-JP" err="1">
                <a:ea typeface="游ゴシック"/>
              </a:rPr>
              <a:t>サイト上で</a:t>
            </a:r>
            <a:r>
              <a:rPr kumimoji="1" lang="ja-JP" altLang="en-US">
                <a:ea typeface="游ゴシック"/>
              </a:rPr>
              <a:t>実習履歴を確認できるシステムを開発しました。</a:t>
            </a:r>
            <a:endParaRPr kumimoji="1" lang="en-US" altLang="ja-JP">
              <a:ea typeface="游ゴシック"/>
            </a:endParaRPr>
          </a:p>
          <a:p>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管理者や実習先，受講学生の管理だけでなく，</a:t>
            </a:r>
            <a:r>
              <a:rPr lang="ja-JP" altLang="en-US"/>
              <a:t>単発に行う地域創生イベントを一括登録できる機能，年度更新機能を追加して利便性を高めました．</a:t>
            </a:r>
            <a:endParaRPr lang="en-US" altLang="ja-JP"/>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a typeface="游ゴシック"/>
              </a:rPr>
              <a:t>実証実験を行ない，本システムの有用性</a:t>
            </a:r>
            <a:r>
              <a:rPr lang="ja-JP" altLang="en-US">
                <a:ea typeface="游ゴシック"/>
              </a:rPr>
              <a:t>を確認しました</a:t>
            </a:r>
            <a:r>
              <a:rPr kumimoji="1" lang="ja-JP" altLang="en-US">
                <a:ea typeface="游ゴシック"/>
              </a:rPr>
              <a:t>．</a:t>
            </a:r>
            <a:endParaRPr kumimoji="1" lang="en-US" altLang="ja-JP">
              <a:ea typeface="游ゴシック"/>
            </a:endParaRPr>
          </a:p>
          <a:p>
            <a:endParaRPr kumimoji="1" lang="ja-JP" altLang="en-US"/>
          </a:p>
        </p:txBody>
      </p:sp>
      <p:sp>
        <p:nvSpPr>
          <p:cNvPr id="4" name="スライド番号プレースホルダー 3"/>
          <p:cNvSpPr>
            <a:spLocks noGrp="1"/>
          </p:cNvSpPr>
          <p:nvPr>
            <p:ph type="sldNum" sz="quarter" idx="5"/>
          </p:nvPr>
        </p:nvSpPr>
        <p:spPr/>
        <p:txBody>
          <a:bodyPr/>
          <a:lstStyle/>
          <a:p>
            <a:fld id="{A79F643B-25C1-42D2-B626-B96301031AEF}" type="slidenum">
              <a:rPr kumimoji="1" lang="ja-JP" altLang="en-US" smtClean="0"/>
              <a:t>35</a:t>
            </a:fld>
            <a:endParaRPr kumimoji="1" lang="ja-JP" altLang="en-US"/>
          </a:p>
        </p:txBody>
      </p:sp>
    </p:spTree>
    <p:extLst>
      <p:ext uri="{BB962C8B-B14F-4D97-AF65-F5344CB8AC3E}">
        <p14:creationId xmlns:p14="http://schemas.microsoft.com/office/powerpoint/2010/main" val="3945408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a typeface="游ゴシック"/>
              </a:rPr>
              <a:t>改善できたらよい機能についてです。</a:t>
            </a:r>
          </a:p>
          <a:p>
            <a:r>
              <a:rPr lang="ja-JP" altLang="en-US">
                <a:ea typeface="游ゴシック"/>
              </a:rPr>
              <a:t>バーコードを自動で作成する機能と、アプリの安定性が必要だと考えています。</a:t>
            </a:r>
          </a:p>
        </p:txBody>
      </p:sp>
      <p:sp>
        <p:nvSpPr>
          <p:cNvPr id="4" name="スライド番号プレースホルダー 3"/>
          <p:cNvSpPr>
            <a:spLocks noGrp="1"/>
          </p:cNvSpPr>
          <p:nvPr>
            <p:ph type="sldNum" sz="quarter" idx="5"/>
          </p:nvPr>
        </p:nvSpPr>
        <p:spPr/>
        <p:txBody>
          <a:bodyPr/>
          <a:lstStyle/>
          <a:p>
            <a:fld id="{A79F643B-25C1-42D2-B626-B96301031AEF}" type="slidenum">
              <a:rPr kumimoji="1" lang="ja-JP" altLang="en-US" smtClean="0"/>
              <a:t>36</a:t>
            </a:fld>
            <a:endParaRPr kumimoji="1" lang="ja-JP" altLang="en-US"/>
          </a:p>
        </p:txBody>
      </p:sp>
    </p:spTree>
    <p:extLst>
      <p:ext uri="{BB962C8B-B14F-4D97-AF65-F5344CB8AC3E}">
        <p14:creationId xmlns:p14="http://schemas.microsoft.com/office/powerpoint/2010/main" val="24515252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これで発表を終ります．</a:t>
            </a:r>
            <a:endParaRPr kumimoji="1" lang="en-US" altLang="ja-JP"/>
          </a:p>
          <a:p>
            <a:r>
              <a:rPr kumimoji="1" lang="ja-JP" altLang="en-US"/>
              <a:t>ご清聴ありがとうございました．</a:t>
            </a:r>
          </a:p>
        </p:txBody>
      </p:sp>
      <p:sp>
        <p:nvSpPr>
          <p:cNvPr id="4" name="スライド番号プレースホルダー 3"/>
          <p:cNvSpPr>
            <a:spLocks noGrp="1"/>
          </p:cNvSpPr>
          <p:nvPr>
            <p:ph type="sldNum" sz="quarter" idx="5"/>
          </p:nvPr>
        </p:nvSpPr>
        <p:spPr/>
        <p:txBody>
          <a:bodyPr/>
          <a:lstStyle/>
          <a:p>
            <a:fld id="{A79F643B-25C1-42D2-B626-B96301031AEF}" type="slidenum">
              <a:rPr kumimoji="1" lang="ja-JP" altLang="en-US" smtClean="0"/>
              <a:t>37</a:t>
            </a:fld>
            <a:endParaRPr kumimoji="1" lang="ja-JP" altLang="en-US"/>
          </a:p>
        </p:txBody>
      </p:sp>
    </p:spTree>
    <p:extLst>
      <p:ext uri="{BB962C8B-B14F-4D97-AF65-F5344CB8AC3E}">
        <p14:creationId xmlns:p14="http://schemas.microsoft.com/office/powerpoint/2010/main" val="80841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次に，本科目の現在の単位認定の方法です．</a:t>
            </a:r>
            <a:endParaRPr kumimoji="1" lang="en-US" altLang="ja-JP"/>
          </a:p>
          <a:p>
            <a:r>
              <a:rPr kumimoji="1" lang="ja-JP" altLang="en-US">
                <a:ea typeface="游ゴシック"/>
              </a:rPr>
              <a:t>実習は，校外</a:t>
            </a:r>
            <a:r>
              <a:rPr lang="ja-JP" altLang="en-US">
                <a:ea typeface="游ゴシック"/>
              </a:rPr>
              <a:t>や複数の</a:t>
            </a:r>
            <a:r>
              <a:rPr kumimoji="1" lang="ja-JP" altLang="en-US">
                <a:ea typeface="游ゴシック"/>
              </a:rPr>
              <a:t>教官が</a:t>
            </a:r>
            <a:r>
              <a:rPr lang="ja-JP" altLang="en-US">
                <a:ea typeface="游ゴシック"/>
              </a:rPr>
              <a:t>担当</a:t>
            </a:r>
            <a:r>
              <a:rPr kumimoji="1" lang="ja-JP" altLang="en-US">
                <a:ea typeface="游ゴシック"/>
              </a:rPr>
              <a:t>し</a:t>
            </a:r>
            <a:r>
              <a:rPr lang="ja-JP" altLang="en-US">
                <a:ea typeface="游ゴシック"/>
              </a:rPr>
              <a:t>、</a:t>
            </a:r>
            <a:endParaRPr lang="en-US" altLang="ja-JP">
              <a:ea typeface="游ゴシック"/>
            </a:endParaRPr>
          </a:p>
          <a:p>
            <a:r>
              <a:rPr kumimoji="1" lang="ja-JP" altLang="en-US">
                <a:ea typeface="游ゴシック"/>
              </a:rPr>
              <a:t>最終年度に各教員が担当した</a:t>
            </a:r>
            <a:r>
              <a:rPr lang="ja-JP" altLang="en-US" b="0">
                <a:ea typeface="游ゴシック"/>
              </a:rPr>
              <a:t>実習の</a:t>
            </a:r>
            <a:r>
              <a:rPr kumimoji="1" lang="en-US" altLang="ja-JP">
                <a:ea typeface="游ゴシック"/>
              </a:rPr>
              <a:t>Excel</a:t>
            </a:r>
            <a:r>
              <a:rPr kumimoji="1" lang="ja-JP" altLang="en-US">
                <a:ea typeface="游ゴシック"/>
              </a:rPr>
              <a:t>ファイルを集計して実習時間の累計が</a:t>
            </a:r>
            <a:r>
              <a:rPr kumimoji="1" lang="en-US" altLang="ja-JP">
                <a:ea typeface="游ゴシック"/>
              </a:rPr>
              <a:t>30</a:t>
            </a:r>
            <a:r>
              <a:rPr kumimoji="1" lang="ja-JP" altLang="en-US">
                <a:ea typeface="游ゴシック"/>
              </a:rPr>
              <a:t>時間以上であれば単位認定を行っています．</a:t>
            </a:r>
            <a:endParaRPr lang="en-US" altLang="ja-JP">
              <a:ea typeface="游ゴシック"/>
            </a:endParaRPr>
          </a:p>
          <a:p>
            <a:endParaRPr kumimoji="1" lang="en-US" altLang="ja-JP"/>
          </a:p>
          <a:p>
            <a:r>
              <a:rPr lang="ja-JP" altLang="en-US" b="0">
                <a:ea typeface="游ゴシック"/>
              </a:rPr>
              <a:t>このように</a:t>
            </a:r>
            <a:r>
              <a:rPr kumimoji="1" lang="ja-JP" altLang="en-US">
                <a:ea typeface="游ゴシック"/>
              </a:rPr>
              <a:t>現在の単位認定の方法では，複数年かつ複数の教員が担当するため，時間数の管理が煩雑になり，ミスを生じる恐れがあります。また，学生は実習時間の累計を確認することができない</a:t>
            </a:r>
            <a:r>
              <a:rPr lang="ja-JP" altLang="en-US">
                <a:ea typeface="游ゴシック"/>
              </a:rPr>
              <a:t>という</a:t>
            </a:r>
            <a:r>
              <a:rPr kumimoji="1" lang="ja-JP" altLang="en-US">
                <a:ea typeface="游ゴシック"/>
              </a:rPr>
              <a:t>問題があります．</a:t>
            </a:r>
            <a:endParaRPr kumimoji="1" lang="en-US" altLang="ja-JP">
              <a:ea typeface="游ゴシック"/>
            </a:endParaRPr>
          </a:p>
          <a:p>
            <a:endParaRPr kumimoji="1" lang="en-US" altLang="ja-JP"/>
          </a:p>
          <a:p>
            <a:endParaRPr kumimoji="1" lang="en-US" altLang="ja-JP"/>
          </a:p>
          <a:p>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A79F643B-25C1-42D2-B626-B96301031AEF}" type="slidenum">
              <a:rPr kumimoji="1" lang="ja-JP" altLang="en-US" smtClean="0"/>
              <a:t>4</a:t>
            </a:fld>
            <a:endParaRPr kumimoji="1" lang="ja-JP" altLang="en-US"/>
          </a:p>
        </p:txBody>
      </p:sp>
    </p:spTree>
    <p:extLst>
      <p:ext uri="{BB962C8B-B14F-4D97-AF65-F5344CB8AC3E}">
        <p14:creationId xmlns:p14="http://schemas.microsoft.com/office/powerpoint/2010/main" val="962410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既存システムとしましては，</a:t>
            </a:r>
            <a:endParaRPr kumimoji="1" lang="en-US" altLang="ja-JP"/>
          </a:p>
          <a:p>
            <a:r>
              <a:rPr kumimoji="1" lang="ja-JP" altLang="en-US">
                <a:ea typeface="游ゴシック"/>
              </a:rPr>
              <a:t>タイムカード</a:t>
            </a:r>
            <a:r>
              <a:rPr lang="ja-JP" altLang="en-US">
                <a:ea typeface="游ゴシック"/>
              </a:rPr>
              <a:t>や</a:t>
            </a:r>
            <a:r>
              <a:rPr kumimoji="1" lang="en-US" altLang="ja-JP">
                <a:ea typeface="游ゴシック"/>
              </a:rPr>
              <a:t>IC</a:t>
            </a:r>
            <a:r>
              <a:rPr kumimoji="1" lang="ja-JP" altLang="en-US">
                <a:ea typeface="游ゴシック"/>
              </a:rPr>
              <a:t>カードなど</a:t>
            </a:r>
            <a:r>
              <a:rPr lang="ja-JP" altLang="en-US">
                <a:ea typeface="游ゴシック"/>
              </a:rPr>
              <a:t>があります．</a:t>
            </a:r>
            <a:endParaRPr kumimoji="1" lang="en-US" altLang="ja-JP">
              <a:ea typeface="游ゴシック"/>
            </a:endParaRPr>
          </a:p>
          <a:p>
            <a:r>
              <a:rPr kumimoji="1" lang="ja-JP" altLang="en-US"/>
              <a:t>しかし，集計に時間がかかったり，導入コストがかかったりします．</a:t>
            </a:r>
            <a:endParaRPr kumimoji="1" lang="en-US" altLang="ja-JP"/>
          </a:p>
          <a:p>
            <a:endParaRPr kumimoji="1" lang="en-US" altLang="ja-JP"/>
          </a:p>
          <a:p>
            <a:r>
              <a:rPr kumimoji="1" lang="ja-JP" altLang="en-US">
                <a:ea typeface="游ゴシック"/>
              </a:rPr>
              <a:t>そこで本研究は，スマートフォンアプリを</a:t>
            </a:r>
            <a:r>
              <a:rPr lang="ja-JP" altLang="en-US">
                <a:ea typeface="游ゴシック"/>
              </a:rPr>
              <a:t>用いて時間数を登録し</a:t>
            </a:r>
            <a:r>
              <a:rPr kumimoji="1" lang="ja-JP" altLang="en-US">
                <a:ea typeface="游ゴシック"/>
              </a:rPr>
              <a:t>，</a:t>
            </a:r>
            <a:r>
              <a:rPr kumimoji="1" lang="en-US" altLang="ja-JP" err="1">
                <a:ea typeface="游ゴシック"/>
              </a:rPr>
              <a:t>Web</a:t>
            </a:r>
            <a:r>
              <a:rPr lang="en-US" altLang="ja-JP" err="1">
                <a:ea typeface="游ゴシック"/>
              </a:rPr>
              <a:t>サイト上で</a:t>
            </a:r>
            <a:r>
              <a:rPr kumimoji="1" lang="ja-JP" altLang="en-US">
                <a:ea typeface="游ゴシック"/>
              </a:rPr>
              <a:t>実習履歴を確認することができる「地域創生演習実施管理システム」を開発しました．</a:t>
            </a:r>
            <a:endParaRPr kumimoji="1" lang="en-US" altLang="ja-JP">
              <a:ea typeface="游ゴシック"/>
            </a:endParaRPr>
          </a:p>
          <a:p>
            <a:endParaRPr kumimoji="1" lang="en-US" altLang="ja-JP"/>
          </a:p>
          <a:p>
            <a:endParaRPr kumimoji="1" lang="en-US" altLang="ja-JP"/>
          </a:p>
          <a:p>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A79F643B-25C1-42D2-B626-B96301031AEF}" type="slidenum">
              <a:rPr kumimoji="1" lang="ja-JP" altLang="en-US" smtClean="0"/>
              <a:t>5</a:t>
            </a:fld>
            <a:endParaRPr kumimoji="1" lang="ja-JP" altLang="en-US"/>
          </a:p>
        </p:txBody>
      </p:sp>
    </p:spTree>
    <p:extLst>
      <p:ext uri="{BB962C8B-B14F-4D97-AF65-F5344CB8AC3E}">
        <p14:creationId xmlns:p14="http://schemas.microsoft.com/office/powerpoint/2010/main" val="4155325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次に，システムの概要です．</a:t>
            </a:r>
            <a:endParaRPr kumimoji="1" lang="en-US" altLang="ja-JP"/>
          </a:p>
          <a:p>
            <a:endParaRPr kumimoji="1" lang="en-US" altLang="ja-JP"/>
          </a:p>
          <a:p>
            <a:r>
              <a:rPr kumimoji="1" lang="ja-JP" altLang="en-US">
                <a:ea typeface="游ゴシック"/>
              </a:rPr>
              <a:t>実習の登録は，スマートフォンアプリ（</a:t>
            </a:r>
            <a:r>
              <a:rPr kumimoji="1" lang="en-US" altLang="ja-JP">
                <a:ea typeface="游ゴシック"/>
              </a:rPr>
              <a:t>Android</a:t>
            </a:r>
            <a:r>
              <a:rPr kumimoji="1" lang="ja-JP" altLang="en-US">
                <a:ea typeface="游ゴシック"/>
              </a:rPr>
              <a:t>）を用いて行います．バーコード</a:t>
            </a:r>
            <a:r>
              <a:rPr lang="ja-JP" altLang="en-US">
                <a:ea typeface="游ゴシック"/>
              </a:rPr>
              <a:t>を</a:t>
            </a:r>
            <a:r>
              <a:rPr kumimoji="1" lang="ja-JP" altLang="en-US" b="0">
                <a:ea typeface="游ゴシック"/>
              </a:rPr>
              <a:t>読み取</a:t>
            </a:r>
            <a:r>
              <a:rPr lang="ja-JP" altLang="en-US" b="0">
                <a:ea typeface="游ゴシック"/>
              </a:rPr>
              <a:t>ることで実習</a:t>
            </a:r>
            <a:r>
              <a:rPr kumimoji="1" lang="ja-JP" altLang="en-US">
                <a:ea typeface="游ゴシック"/>
              </a:rPr>
              <a:t>登録を行ないます．</a:t>
            </a:r>
            <a:endParaRPr lang="en-US" altLang="ja-JP">
              <a:ea typeface="游ゴシック"/>
            </a:endParaRPr>
          </a:p>
          <a:p>
            <a:r>
              <a:rPr kumimoji="1" lang="en-US" altLang="ja-JP" err="1">
                <a:ea typeface="游ゴシック"/>
              </a:rPr>
              <a:t>Web</a:t>
            </a:r>
            <a:r>
              <a:rPr lang="en-US" altLang="ja-JP" err="1">
                <a:ea typeface="游ゴシック"/>
              </a:rPr>
              <a:t>サイト</a:t>
            </a:r>
            <a:r>
              <a:rPr kumimoji="1" lang="ja-JP" altLang="en-US">
                <a:ea typeface="游ゴシック"/>
              </a:rPr>
              <a:t>のシステムの機能は，管理者機能と利用者機能です．管理者機能は，実習先，管理者，受講学生を管理</a:t>
            </a:r>
            <a:r>
              <a:rPr lang="ja-JP" altLang="en-US" b="0">
                <a:ea typeface="游ゴシック"/>
              </a:rPr>
              <a:t>します．</a:t>
            </a:r>
            <a:endParaRPr lang="en-US" altLang="ja-JP" b="0">
              <a:ea typeface="游ゴシック"/>
            </a:endParaRPr>
          </a:p>
          <a:p>
            <a:r>
              <a:rPr kumimoji="1" lang="ja-JP" altLang="en-US"/>
              <a:t>利用者機能は，学生本人の実習時間を管理します．</a:t>
            </a:r>
          </a:p>
          <a:p>
            <a:endParaRPr lang="ja-JP" altLang="en-US">
              <a:ea typeface="游ゴシック"/>
            </a:endParaRPr>
          </a:p>
          <a:p>
            <a:r>
              <a:rPr lang="ja-JP">
                <a:ea typeface="游ゴシック"/>
              </a:rPr>
              <a:t>本システムは、スマホアプリをジャイ、webサイトの管理者</a:t>
            </a:r>
            <a:r>
              <a:rPr lang="ja-JP" altLang="en-US">
                <a:ea typeface="游ゴシック"/>
              </a:rPr>
              <a:t>機能</a:t>
            </a:r>
            <a:r>
              <a:rPr lang="ja-JP">
                <a:ea typeface="游ゴシック"/>
              </a:rPr>
              <a:t>を岡、利用者</a:t>
            </a:r>
            <a:r>
              <a:rPr lang="ja-JP" altLang="en-US">
                <a:ea typeface="游ゴシック"/>
              </a:rPr>
              <a:t>機</a:t>
            </a:r>
            <a:r>
              <a:rPr lang="ja-JP">
                <a:ea typeface="游ゴシック"/>
              </a:rPr>
              <a:t>能を吉田が担当し</a:t>
            </a:r>
            <a:r>
              <a:rPr lang="ja-JP" altLang="en-US">
                <a:ea typeface="游ゴシック"/>
              </a:rPr>
              <a:t>作</a:t>
            </a:r>
            <a:r>
              <a:rPr lang="ja-JP">
                <a:ea typeface="游ゴシック"/>
              </a:rPr>
              <a:t>成しました。</a:t>
            </a:r>
          </a:p>
          <a:p>
            <a:endParaRPr lang="ja-JP" altLang="en-US">
              <a:ea typeface="游ゴシック"/>
            </a:endParaRPr>
          </a:p>
        </p:txBody>
      </p:sp>
      <p:sp>
        <p:nvSpPr>
          <p:cNvPr id="4" name="スライド番号プレースホルダー 3"/>
          <p:cNvSpPr>
            <a:spLocks noGrp="1"/>
          </p:cNvSpPr>
          <p:nvPr>
            <p:ph type="sldNum" sz="quarter" idx="5"/>
          </p:nvPr>
        </p:nvSpPr>
        <p:spPr/>
        <p:txBody>
          <a:bodyPr/>
          <a:lstStyle/>
          <a:p>
            <a:fld id="{A79F643B-25C1-42D2-B626-B96301031AEF}" type="slidenum">
              <a:rPr kumimoji="1" lang="ja-JP" altLang="en-US" smtClean="0"/>
              <a:t>6</a:t>
            </a:fld>
            <a:endParaRPr kumimoji="1" lang="ja-JP" altLang="en-US"/>
          </a:p>
        </p:txBody>
      </p:sp>
    </p:spTree>
    <p:extLst>
      <p:ext uri="{BB962C8B-B14F-4D97-AF65-F5344CB8AC3E}">
        <p14:creationId xmlns:p14="http://schemas.microsoft.com/office/powerpoint/2010/main" val="2892120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次に、学生が実習登録を行うまでの流れを説明します。</a:t>
            </a:r>
            <a:endParaRPr kumimoji="1" lang="en-US" altLang="ja-JP"/>
          </a:p>
          <a:p>
            <a:r>
              <a:rPr kumimoji="1" lang="ja-JP" altLang="en-US">
                <a:ea typeface="游ゴシック"/>
              </a:rPr>
              <a:t>まず、管理者は</a:t>
            </a:r>
            <a:r>
              <a:rPr lang="ja-JP" altLang="en-US">
                <a:ea typeface="游ゴシック"/>
              </a:rPr>
              <a:t>実習登録前</a:t>
            </a:r>
            <a:r>
              <a:rPr kumimoji="1" lang="ja-JP" altLang="en-US">
                <a:ea typeface="游ゴシック"/>
              </a:rPr>
              <a:t>にいくつかの作業</a:t>
            </a:r>
            <a:r>
              <a:rPr lang="ja-JP" altLang="en-US">
                <a:ea typeface="游ゴシック"/>
              </a:rPr>
              <a:t>をWeb</a:t>
            </a:r>
            <a:r>
              <a:rPr kumimoji="1" lang="ja-JP" altLang="en-US">
                <a:ea typeface="游ゴシック"/>
              </a:rPr>
              <a:t>サイトで行います。</a:t>
            </a:r>
            <a:r>
              <a:rPr lang="ja-JP" altLang="en-US">
                <a:ea typeface="游ゴシック"/>
              </a:rPr>
              <a:t>はじめにすでに登録している</a:t>
            </a:r>
            <a:r>
              <a:rPr kumimoji="1" lang="ja-JP" altLang="en-US">
                <a:ea typeface="游ゴシック"/>
              </a:rPr>
              <a:t>共通のアカウントでログインします。</a:t>
            </a:r>
            <a:endParaRPr kumimoji="1" lang="en-US" altLang="ja-JP">
              <a:ea typeface="游ゴシック"/>
            </a:endParaRPr>
          </a:p>
          <a:p>
            <a:r>
              <a:rPr kumimoji="1" lang="ja-JP" altLang="en-US">
                <a:ea typeface="游ゴシック"/>
              </a:rPr>
              <a:t>ユーザ</a:t>
            </a:r>
            <a:r>
              <a:rPr kumimoji="1" lang="en-US" altLang="ja-JP">
                <a:ea typeface="游ゴシック"/>
              </a:rPr>
              <a:t>ID</a:t>
            </a:r>
            <a:r>
              <a:rPr kumimoji="1" lang="ja-JP" altLang="en-US">
                <a:ea typeface="游ゴシック"/>
              </a:rPr>
              <a:t>とパスワードを入力しログインをしたら、自分のアカウントを作成するために管理者登録・変更ボタンを押し</a:t>
            </a:r>
            <a:r>
              <a:rPr lang="ja-JP" altLang="en-US">
                <a:ea typeface="游ゴシック"/>
              </a:rPr>
              <a:t>、</a:t>
            </a:r>
          </a:p>
          <a:p>
            <a:endParaRPr lang="ja-JP" altLang="en-US">
              <a:ea typeface="游ゴシック"/>
            </a:endParaRPr>
          </a:p>
        </p:txBody>
      </p:sp>
      <p:sp>
        <p:nvSpPr>
          <p:cNvPr id="4" name="スライド番号プレースホルダー 3"/>
          <p:cNvSpPr>
            <a:spLocks noGrp="1"/>
          </p:cNvSpPr>
          <p:nvPr>
            <p:ph type="sldNum" sz="quarter" idx="10"/>
          </p:nvPr>
        </p:nvSpPr>
        <p:spPr/>
        <p:txBody>
          <a:bodyPr/>
          <a:lstStyle/>
          <a:p>
            <a:fld id="{E0F9BF19-C194-4BCC-BDEE-C808922D7084}" type="slidenum">
              <a:rPr kumimoji="1" lang="ja-JP" altLang="en-US" smtClean="0"/>
              <a:t>7</a:t>
            </a:fld>
            <a:endParaRPr kumimoji="1" lang="ja-JP" altLang="en-US"/>
          </a:p>
        </p:txBody>
      </p:sp>
    </p:spTree>
    <p:extLst>
      <p:ext uri="{BB962C8B-B14F-4D97-AF65-F5344CB8AC3E}">
        <p14:creationId xmlns:p14="http://schemas.microsoft.com/office/powerpoint/2010/main" val="1146802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ea typeface="游ゴシック"/>
              </a:rPr>
              <a:t>管理者登録の画面</a:t>
            </a:r>
            <a:r>
              <a:rPr lang="ja-JP" altLang="en-US">
                <a:ea typeface="游ゴシック"/>
              </a:rPr>
              <a:t>に移動します．</a:t>
            </a:r>
            <a:endParaRPr kumimoji="1" lang="en-US" altLang="ja-JP">
              <a:ea typeface="游ゴシック"/>
            </a:endParaRPr>
          </a:p>
          <a:p>
            <a:r>
              <a:rPr kumimoji="1" lang="ja-JP" altLang="en-US">
                <a:ea typeface="游ゴシック"/>
              </a:rPr>
              <a:t>現在の管理者のアカウントが表示されており、変更ボタンを押すことでアカウントの変更、削除を行うことができます。</a:t>
            </a:r>
            <a:endParaRPr kumimoji="1" lang="en-US" altLang="ja-JP">
              <a:ea typeface="游ゴシック"/>
            </a:endParaRPr>
          </a:p>
          <a:p>
            <a:r>
              <a:rPr kumimoji="1" lang="ja-JP" altLang="en-US">
                <a:ea typeface="游ゴシック"/>
              </a:rPr>
              <a:t>新規登録は、テキストエリアに</a:t>
            </a:r>
            <a:r>
              <a:rPr lang="ja-JP" altLang="en-US">
                <a:ea typeface="游ゴシック"/>
              </a:rPr>
              <a:t>情報を</a:t>
            </a:r>
            <a:r>
              <a:rPr kumimoji="1" lang="ja-JP" altLang="en-US">
                <a:ea typeface="游ゴシック"/>
              </a:rPr>
              <a:t>入力し登録確認ボタンを押します。</a:t>
            </a:r>
            <a:endParaRPr kumimoji="1" lang="en-US" altLang="ja-JP">
              <a:ea typeface="游ゴシック"/>
            </a:endParaRPr>
          </a:p>
          <a:p>
            <a:r>
              <a:rPr kumimoji="1" lang="ja-JP" altLang="en-US">
                <a:ea typeface="游ゴシック"/>
              </a:rPr>
              <a:t>登録内容を確認し、登録ボタンを押すことで登録が完了します。</a:t>
            </a:r>
            <a:endParaRPr kumimoji="1" lang="en-US" altLang="ja-JP">
              <a:ea typeface="游ゴシック"/>
            </a:endParaRPr>
          </a:p>
          <a:p>
            <a:endParaRPr kumimoji="1" lang="en-US" altLang="ja-JP"/>
          </a:p>
          <a:p>
            <a:r>
              <a:rPr kumimoji="1" lang="ja-JP" altLang="en-US"/>
              <a:t>この図のように、先ほど登録した学科長のアカウントが登録されていることがわかります。</a:t>
            </a:r>
          </a:p>
        </p:txBody>
      </p:sp>
      <p:sp>
        <p:nvSpPr>
          <p:cNvPr id="4" name="スライド番号プレースホルダー 3"/>
          <p:cNvSpPr>
            <a:spLocks noGrp="1"/>
          </p:cNvSpPr>
          <p:nvPr>
            <p:ph type="sldNum" sz="quarter" idx="10"/>
          </p:nvPr>
        </p:nvSpPr>
        <p:spPr/>
        <p:txBody>
          <a:bodyPr/>
          <a:lstStyle/>
          <a:p>
            <a:fld id="{E0F9BF19-C194-4BCC-BDEE-C808922D7084}" type="slidenum">
              <a:rPr kumimoji="1" lang="ja-JP" altLang="en-US" smtClean="0"/>
              <a:t>8</a:t>
            </a:fld>
            <a:endParaRPr kumimoji="1" lang="ja-JP" altLang="en-US"/>
          </a:p>
        </p:txBody>
      </p:sp>
    </p:spTree>
    <p:extLst>
      <p:ext uri="{BB962C8B-B14F-4D97-AF65-F5344CB8AC3E}">
        <p14:creationId xmlns:p14="http://schemas.microsoft.com/office/powerpoint/2010/main" val="1979655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ea typeface="游ゴシック"/>
              </a:rPr>
              <a:t>次に、実習先の登録をします。実習先登録・変更ボタンを押す</a:t>
            </a:r>
            <a:r>
              <a:rPr lang="ja-JP" altLang="en-US">
                <a:ea typeface="游ゴシック"/>
              </a:rPr>
              <a:t>と</a:t>
            </a:r>
            <a:r>
              <a:rPr kumimoji="1" lang="ja-JP" altLang="en-US">
                <a:ea typeface="游ゴシック"/>
              </a:rPr>
              <a:t>、実習先登録画面に移動します。</a:t>
            </a:r>
            <a:endParaRPr kumimoji="1" lang="en-US" altLang="ja-JP">
              <a:ea typeface="游ゴシック"/>
            </a:endParaRPr>
          </a:p>
          <a:p>
            <a:r>
              <a:rPr kumimoji="1" lang="ja-JP" altLang="en-US">
                <a:ea typeface="游ゴシック"/>
              </a:rPr>
              <a:t>既に登録されている実習先が表示されており、管理者の時同様、変更ボタンを押すことで実習先の変更、削除を行うことができます。</a:t>
            </a:r>
            <a:endParaRPr kumimoji="1" lang="en-US" altLang="ja-JP">
              <a:ea typeface="游ゴシック"/>
            </a:endParaRPr>
          </a:p>
          <a:p>
            <a:r>
              <a:rPr kumimoji="1" lang="ja-JP" altLang="en-US">
                <a:ea typeface="游ゴシック"/>
              </a:rPr>
              <a:t>テキストエリアに</a:t>
            </a:r>
            <a:r>
              <a:rPr lang="ja-JP" altLang="en-US">
                <a:ea typeface="游ゴシック"/>
              </a:rPr>
              <a:t>情報</a:t>
            </a:r>
            <a:r>
              <a:rPr kumimoji="1" lang="ja-JP" altLang="en-US">
                <a:ea typeface="游ゴシック"/>
              </a:rPr>
              <a:t>を入力し、確認ボタンをを押します。</a:t>
            </a:r>
            <a:endParaRPr lang="ja-JP" altLang="en-US">
              <a:ea typeface="游ゴシック"/>
            </a:endParaRPr>
          </a:p>
        </p:txBody>
      </p:sp>
      <p:sp>
        <p:nvSpPr>
          <p:cNvPr id="4" name="スライド番号プレースホルダー 3"/>
          <p:cNvSpPr>
            <a:spLocks noGrp="1"/>
          </p:cNvSpPr>
          <p:nvPr>
            <p:ph type="sldNum" sz="quarter" idx="10"/>
          </p:nvPr>
        </p:nvSpPr>
        <p:spPr/>
        <p:txBody>
          <a:bodyPr/>
          <a:lstStyle/>
          <a:p>
            <a:fld id="{E0F9BF19-C194-4BCC-BDEE-C808922D7084}" type="slidenum">
              <a:rPr kumimoji="1" lang="ja-JP" altLang="en-US" smtClean="0"/>
              <a:t>9</a:t>
            </a:fld>
            <a:endParaRPr kumimoji="1" lang="ja-JP" altLang="en-US"/>
          </a:p>
        </p:txBody>
      </p:sp>
    </p:spTree>
    <p:extLst>
      <p:ext uri="{BB962C8B-B14F-4D97-AF65-F5344CB8AC3E}">
        <p14:creationId xmlns:p14="http://schemas.microsoft.com/office/powerpoint/2010/main" val="782260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D83AB247-6291-446F-92B2-8273A07351A7}" type="datetime1">
              <a:rPr kumimoji="1" lang="ja-JP" altLang="en-US" smtClean="0"/>
              <a:t>2021/1/13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33E2CC5-C3B2-490C-A459-A605CA204965}" type="slidenum">
              <a:rPr kumimoji="1" lang="ja-JP" altLang="en-US" smtClean="0"/>
              <a:t>‹#›</a:t>
            </a:fld>
            <a:endParaRPr kumimoji="1" lang="ja-JP" altLang="en-US"/>
          </a:p>
        </p:txBody>
      </p:sp>
    </p:spTree>
    <p:extLst>
      <p:ext uri="{BB962C8B-B14F-4D97-AF65-F5344CB8AC3E}">
        <p14:creationId xmlns:p14="http://schemas.microsoft.com/office/powerpoint/2010/main" val="2690860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E264B75-EE05-4729-A702-A8B3BEE0C223}" type="datetime1">
              <a:rPr kumimoji="1" lang="ja-JP" altLang="en-US" smtClean="0"/>
              <a:t>2021/1/13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33E2CC5-C3B2-490C-A459-A605CA204965}" type="slidenum">
              <a:rPr kumimoji="1" lang="ja-JP" altLang="en-US" smtClean="0"/>
              <a:t>‹#›</a:t>
            </a:fld>
            <a:endParaRPr kumimoji="1" lang="ja-JP" altLang="en-US"/>
          </a:p>
        </p:txBody>
      </p:sp>
    </p:spTree>
    <p:extLst>
      <p:ext uri="{BB962C8B-B14F-4D97-AF65-F5344CB8AC3E}">
        <p14:creationId xmlns:p14="http://schemas.microsoft.com/office/powerpoint/2010/main" val="1757467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E0B107C4-0152-4EC0-847A-4AEF50A5F4E1}" type="datetime1">
              <a:rPr kumimoji="1" lang="ja-JP" altLang="en-US" smtClean="0"/>
              <a:t>2021/1/13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33E2CC5-C3B2-490C-A459-A605CA204965}" type="slidenum">
              <a:rPr kumimoji="1" lang="ja-JP" altLang="en-US" smtClean="0"/>
              <a:t>‹#›</a:t>
            </a:fld>
            <a:endParaRPr kumimoji="1" lang="ja-JP" altLang="en-US"/>
          </a:p>
        </p:txBody>
      </p:sp>
    </p:spTree>
    <p:extLst>
      <p:ext uri="{BB962C8B-B14F-4D97-AF65-F5344CB8AC3E}">
        <p14:creationId xmlns:p14="http://schemas.microsoft.com/office/powerpoint/2010/main" val="341312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EB87C3A2-D7BE-4AAA-86F8-CF743269589E}" type="datetime1">
              <a:rPr kumimoji="1" lang="ja-JP" altLang="en-US" smtClean="0"/>
              <a:t>2021/1/13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33E2CC5-C3B2-490C-A459-A605CA204965}" type="slidenum">
              <a:rPr kumimoji="1" lang="ja-JP" altLang="en-US" smtClean="0"/>
              <a:t>‹#›</a:t>
            </a:fld>
            <a:endParaRPr kumimoji="1" lang="ja-JP" altLang="en-US"/>
          </a:p>
        </p:txBody>
      </p:sp>
    </p:spTree>
    <p:extLst>
      <p:ext uri="{BB962C8B-B14F-4D97-AF65-F5344CB8AC3E}">
        <p14:creationId xmlns:p14="http://schemas.microsoft.com/office/powerpoint/2010/main" val="357873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271C704-7972-49B7-9FB4-FC32382A1398}" type="datetime1">
              <a:rPr kumimoji="1" lang="ja-JP" altLang="en-US" smtClean="0"/>
              <a:t>2021/1/13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33E2CC5-C3B2-490C-A459-A605CA204965}" type="slidenum">
              <a:rPr kumimoji="1" lang="ja-JP" altLang="en-US" smtClean="0"/>
              <a:t>‹#›</a:t>
            </a:fld>
            <a:endParaRPr kumimoji="1" lang="ja-JP" altLang="en-US"/>
          </a:p>
        </p:txBody>
      </p:sp>
    </p:spTree>
    <p:extLst>
      <p:ext uri="{BB962C8B-B14F-4D97-AF65-F5344CB8AC3E}">
        <p14:creationId xmlns:p14="http://schemas.microsoft.com/office/powerpoint/2010/main" val="1510830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3A8DBF0F-C5AC-471A-AE67-B58DC6FCA83D}" type="datetime1">
              <a:rPr kumimoji="1" lang="ja-JP" altLang="en-US" smtClean="0"/>
              <a:t>2021/1/13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33E2CC5-C3B2-490C-A459-A605CA204965}" type="slidenum">
              <a:rPr kumimoji="1" lang="ja-JP" altLang="en-US" smtClean="0"/>
              <a:t>‹#›</a:t>
            </a:fld>
            <a:endParaRPr kumimoji="1" lang="ja-JP" altLang="en-US"/>
          </a:p>
        </p:txBody>
      </p:sp>
    </p:spTree>
    <p:extLst>
      <p:ext uri="{BB962C8B-B14F-4D97-AF65-F5344CB8AC3E}">
        <p14:creationId xmlns:p14="http://schemas.microsoft.com/office/powerpoint/2010/main" val="2349615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7165BDD4-9295-4FE6-A814-3D103E18AD75}" type="datetime1">
              <a:rPr kumimoji="1" lang="ja-JP" altLang="en-US" smtClean="0"/>
              <a:t>2021/1/13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33E2CC5-C3B2-490C-A459-A605CA204965}" type="slidenum">
              <a:rPr kumimoji="1" lang="ja-JP" altLang="en-US" smtClean="0"/>
              <a:t>‹#›</a:t>
            </a:fld>
            <a:endParaRPr kumimoji="1" lang="ja-JP" altLang="en-US"/>
          </a:p>
        </p:txBody>
      </p:sp>
    </p:spTree>
    <p:extLst>
      <p:ext uri="{BB962C8B-B14F-4D97-AF65-F5344CB8AC3E}">
        <p14:creationId xmlns:p14="http://schemas.microsoft.com/office/powerpoint/2010/main" val="3221450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AD15BC79-ACEA-4177-A1EE-E7A65B0CE020}" type="datetime1">
              <a:rPr kumimoji="1" lang="ja-JP" altLang="en-US" smtClean="0"/>
              <a:t>2021/1/13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33E2CC5-C3B2-490C-A459-A605CA204965}" type="slidenum">
              <a:rPr kumimoji="1" lang="ja-JP" altLang="en-US" smtClean="0"/>
              <a:t>‹#›</a:t>
            </a:fld>
            <a:endParaRPr kumimoji="1" lang="ja-JP" altLang="en-US"/>
          </a:p>
        </p:txBody>
      </p:sp>
    </p:spTree>
    <p:extLst>
      <p:ext uri="{BB962C8B-B14F-4D97-AF65-F5344CB8AC3E}">
        <p14:creationId xmlns:p14="http://schemas.microsoft.com/office/powerpoint/2010/main" val="4044475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D934D0-1F53-412C-BF89-A0FEF5DDC4CA}" type="datetime1">
              <a:rPr kumimoji="1" lang="ja-JP" altLang="en-US" smtClean="0"/>
              <a:t>2021/1/13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33E2CC5-C3B2-490C-A459-A605CA204965}" type="slidenum">
              <a:rPr kumimoji="1" lang="ja-JP" altLang="en-US" smtClean="0"/>
              <a:t>‹#›</a:t>
            </a:fld>
            <a:endParaRPr kumimoji="1" lang="ja-JP" altLang="en-US"/>
          </a:p>
        </p:txBody>
      </p:sp>
    </p:spTree>
    <p:extLst>
      <p:ext uri="{BB962C8B-B14F-4D97-AF65-F5344CB8AC3E}">
        <p14:creationId xmlns:p14="http://schemas.microsoft.com/office/powerpoint/2010/main" val="1781119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BB88F6F-E6B6-4B3F-A07F-FF9C693B289F}" type="datetime1">
              <a:rPr kumimoji="1" lang="ja-JP" altLang="en-US" smtClean="0"/>
              <a:t>2021/1/13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33E2CC5-C3B2-490C-A459-A605CA204965}" type="slidenum">
              <a:rPr kumimoji="1" lang="ja-JP" altLang="en-US" smtClean="0"/>
              <a:t>‹#›</a:t>
            </a:fld>
            <a:endParaRPr kumimoji="1" lang="ja-JP" altLang="en-US"/>
          </a:p>
        </p:txBody>
      </p:sp>
    </p:spTree>
    <p:extLst>
      <p:ext uri="{BB962C8B-B14F-4D97-AF65-F5344CB8AC3E}">
        <p14:creationId xmlns:p14="http://schemas.microsoft.com/office/powerpoint/2010/main" val="3865580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0C2B513-F22B-44F7-A1FC-0752E8095DBA}" type="datetime1">
              <a:rPr kumimoji="1" lang="ja-JP" altLang="en-US" smtClean="0"/>
              <a:t>2021/1/13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33E2CC5-C3B2-490C-A459-A605CA204965}" type="slidenum">
              <a:rPr kumimoji="1" lang="ja-JP" altLang="en-US" smtClean="0"/>
              <a:t>‹#›</a:t>
            </a:fld>
            <a:endParaRPr kumimoji="1" lang="ja-JP" altLang="en-US"/>
          </a:p>
        </p:txBody>
      </p:sp>
    </p:spTree>
    <p:extLst>
      <p:ext uri="{BB962C8B-B14F-4D97-AF65-F5344CB8AC3E}">
        <p14:creationId xmlns:p14="http://schemas.microsoft.com/office/powerpoint/2010/main" val="3972396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1477D7-0E66-4F19-A786-6B831D8C5765}" type="datetime1">
              <a:rPr kumimoji="1" lang="ja-JP" altLang="en-US" smtClean="0"/>
              <a:t>2021/1/13</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3E2CC5-C3B2-490C-A459-A605CA204965}" type="slidenum">
              <a:rPr kumimoji="1" lang="ja-JP" altLang="en-US" smtClean="0"/>
              <a:t>‹#›</a:t>
            </a:fld>
            <a:endParaRPr kumimoji="1" lang="ja-JP" altLang="en-US"/>
          </a:p>
        </p:txBody>
      </p:sp>
    </p:spTree>
    <p:extLst>
      <p:ext uri="{BB962C8B-B14F-4D97-AF65-F5344CB8AC3E}">
        <p14:creationId xmlns:p14="http://schemas.microsoft.com/office/powerpoint/2010/main" val="20747609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A081EF-0288-4ACB-AD01-7DAD98E2D88B}"/>
              </a:ext>
            </a:extLst>
          </p:cNvPr>
          <p:cNvSpPr>
            <a:spLocks noGrp="1"/>
          </p:cNvSpPr>
          <p:nvPr>
            <p:ph type="ctrTitle"/>
          </p:nvPr>
        </p:nvSpPr>
        <p:spPr/>
        <p:txBody>
          <a:bodyPr>
            <a:normAutofit fontScale="90000"/>
          </a:bodyPr>
          <a:lstStyle/>
          <a:p>
            <a:r>
              <a:rPr kumimoji="1" lang="ja-JP" altLang="en-US"/>
              <a:t>地域創生演習</a:t>
            </a:r>
            <a:br>
              <a:rPr kumimoji="1" lang="en-US" altLang="ja-JP"/>
            </a:br>
            <a:r>
              <a:rPr kumimoji="1" lang="ja-JP" altLang="en-US"/>
              <a:t>実施管理システムの開発</a:t>
            </a:r>
          </a:p>
        </p:txBody>
      </p:sp>
      <p:sp>
        <p:nvSpPr>
          <p:cNvPr id="3" name="字幕 2">
            <a:extLst>
              <a:ext uri="{FF2B5EF4-FFF2-40B4-BE49-F238E27FC236}">
                <a16:creationId xmlns:a16="http://schemas.microsoft.com/office/drawing/2014/main" id="{380E213C-106E-4449-8C91-28E7DCBB4450}"/>
              </a:ext>
            </a:extLst>
          </p:cNvPr>
          <p:cNvSpPr>
            <a:spLocks noGrp="1"/>
          </p:cNvSpPr>
          <p:nvPr>
            <p:ph type="subTitle" idx="1"/>
          </p:nvPr>
        </p:nvSpPr>
        <p:spPr/>
        <p:txBody>
          <a:bodyPr>
            <a:normAutofit lnSpcReduction="10000"/>
          </a:bodyPr>
          <a:lstStyle/>
          <a:p>
            <a:r>
              <a:rPr kumimoji="1" lang="ja-JP" altLang="en-US"/>
              <a:t>田房研究室</a:t>
            </a:r>
            <a:endParaRPr kumimoji="1" lang="en-US" altLang="ja-JP"/>
          </a:p>
          <a:p>
            <a:r>
              <a:rPr kumimoji="1" lang="ja-JP" altLang="en-US"/>
              <a:t>岡美波</a:t>
            </a:r>
            <a:endParaRPr kumimoji="1" lang="en-US" altLang="ja-JP"/>
          </a:p>
          <a:p>
            <a:r>
              <a:rPr kumimoji="1" lang="ja-JP" altLang="en-US"/>
              <a:t>吉田朝香</a:t>
            </a:r>
            <a:endParaRPr kumimoji="1" lang="en-US" altLang="ja-JP"/>
          </a:p>
          <a:p>
            <a:r>
              <a:rPr kumimoji="1" lang="ja-JP" altLang="en-US"/>
              <a:t>ジャイ</a:t>
            </a:r>
          </a:p>
        </p:txBody>
      </p:sp>
    </p:spTree>
    <p:extLst>
      <p:ext uri="{BB962C8B-B14F-4D97-AF65-F5344CB8AC3E}">
        <p14:creationId xmlns:p14="http://schemas.microsoft.com/office/powerpoint/2010/main" val="3323787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D8B1C94-B1B2-4547-A4F7-20DEC99A34E8}"/>
              </a:ext>
            </a:extLst>
          </p:cNvPr>
          <p:cNvPicPr>
            <a:picLocks noChangeAspect="1"/>
          </p:cNvPicPr>
          <p:nvPr/>
        </p:nvPicPr>
        <p:blipFill>
          <a:blip r:embed="rId3"/>
          <a:stretch>
            <a:fillRect/>
          </a:stretch>
        </p:blipFill>
        <p:spPr>
          <a:xfrm>
            <a:off x="2882385" y="4906759"/>
            <a:ext cx="3379229" cy="1518514"/>
          </a:xfrm>
          <a:prstGeom prst="rect">
            <a:avLst/>
          </a:prstGeom>
        </p:spPr>
      </p:pic>
      <p:sp>
        <p:nvSpPr>
          <p:cNvPr id="9" name="テキスト ボックス 8"/>
          <p:cNvSpPr txBox="1"/>
          <p:nvPr/>
        </p:nvSpPr>
        <p:spPr>
          <a:xfrm>
            <a:off x="3255979" y="6442267"/>
            <a:ext cx="2748155" cy="369332"/>
          </a:xfrm>
          <a:prstGeom prst="rect">
            <a:avLst/>
          </a:prstGeom>
          <a:noFill/>
        </p:spPr>
        <p:txBody>
          <a:bodyPr wrap="square" rtlCol="0">
            <a:spAutoFit/>
          </a:bodyPr>
          <a:lstStyle/>
          <a:p>
            <a:r>
              <a:rPr lang="ja-JP" altLang="en-US"/>
              <a:t>⑨実習先登録完了画面</a:t>
            </a:r>
          </a:p>
        </p:txBody>
      </p:sp>
      <p:sp>
        <p:nvSpPr>
          <p:cNvPr id="16" name="右矢印 15"/>
          <p:cNvSpPr/>
          <p:nvPr/>
        </p:nvSpPr>
        <p:spPr>
          <a:xfrm rot="5400000">
            <a:off x="4262060" y="4309700"/>
            <a:ext cx="600075" cy="4326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12" name="右矢印 11"/>
          <p:cNvSpPr/>
          <p:nvPr/>
        </p:nvSpPr>
        <p:spPr>
          <a:xfrm>
            <a:off x="203835" y="2307552"/>
            <a:ext cx="600075" cy="4326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18" name="テキスト ボックス 17"/>
          <p:cNvSpPr txBox="1"/>
          <p:nvPr/>
        </p:nvSpPr>
        <p:spPr>
          <a:xfrm>
            <a:off x="3208424" y="3883380"/>
            <a:ext cx="2707348" cy="369332"/>
          </a:xfrm>
          <a:prstGeom prst="rect">
            <a:avLst/>
          </a:prstGeom>
          <a:noFill/>
        </p:spPr>
        <p:txBody>
          <a:bodyPr wrap="square" rtlCol="0">
            <a:spAutoFit/>
          </a:bodyPr>
          <a:lstStyle/>
          <a:p>
            <a:r>
              <a:rPr lang="ja-JP" altLang="en-US"/>
              <a:t>⑧実習先登録確認画面</a:t>
            </a:r>
          </a:p>
        </p:txBody>
      </p:sp>
      <p:pic>
        <p:nvPicPr>
          <p:cNvPr id="14" name="図 13"/>
          <p:cNvPicPr>
            <a:picLocks noChangeAspect="1"/>
          </p:cNvPicPr>
          <p:nvPr/>
        </p:nvPicPr>
        <p:blipFill>
          <a:blip r:embed="rId4"/>
          <a:stretch>
            <a:fillRect/>
          </a:stretch>
        </p:blipFill>
        <p:spPr>
          <a:xfrm>
            <a:off x="962734" y="1330537"/>
            <a:ext cx="7334647" cy="2519421"/>
          </a:xfrm>
          <a:prstGeom prst="rect">
            <a:avLst/>
          </a:prstGeom>
        </p:spPr>
      </p:pic>
      <p:sp>
        <p:nvSpPr>
          <p:cNvPr id="19" name="円/楕円 18"/>
          <p:cNvSpPr/>
          <p:nvPr/>
        </p:nvSpPr>
        <p:spPr>
          <a:xfrm>
            <a:off x="4374060" y="3219851"/>
            <a:ext cx="376078" cy="272438"/>
          </a:xfrm>
          <a:prstGeom prst="ellipse">
            <a:avLst/>
          </a:prstGeom>
          <a:noFill/>
          <a:ln w="571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a:blip r:embed="rId5"/>
          <a:stretch>
            <a:fillRect/>
          </a:stretch>
        </p:blipFill>
        <p:spPr>
          <a:xfrm>
            <a:off x="426876" y="1330537"/>
            <a:ext cx="8406360" cy="4672387"/>
          </a:xfrm>
          <a:prstGeom prst="rect">
            <a:avLst/>
          </a:prstGeom>
          <a:ln w="38100">
            <a:solidFill>
              <a:srgbClr val="FF0000"/>
            </a:solidFill>
          </a:ln>
        </p:spPr>
      </p:pic>
      <p:sp>
        <p:nvSpPr>
          <p:cNvPr id="13" name="テキスト ボックス 12">
            <a:extLst>
              <a:ext uri="{FF2B5EF4-FFF2-40B4-BE49-F238E27FC236}">
                <a16:creationId xmlns:a16="http://schemas.microsoft.com/office/drawing/2014/main" id="{8BB124C5-C9D9-4CEB-855F-A7B7F9150586}"/>
              </a:ext>
            </a:extLst>
          </p:cNvPr>
          <p:cNvSpPr txBox="1"/>
          <p:nvPr/>
        </p:nvSpPr>
        <p:spPr>
          <a:xfrm>
            <a:off x="350521" y="399209"/>
            <a:ext cx="5978090" cy="707886"/>
          </a:xfrm>
          <a:prstGeom prst="rect">
            <a:avLst/>
          </a:prstGeom>
          <a:noFill/>
        </p:spPr>
        <p:txBody>
          <a:bodyPr wrap="square" rtlCol="0">
            <a:spAutoFit/>
          </a:bodyPr>
          <a:lstStyle/>
          <a:p>
            <a:r>
              <a:rPr lang="ja-JP" altLang="en-US" sz="4000">
                <a:latin typeface="+mj-ea"/>
                <a:ea typeface="+mj-ea"/>
              </a:rPr>
              <a:t>事前登録管理者の流れ</a:t>
            </a:r>
          </a:p>
        </p:txBody>
      </p:sp>
      <p:sp>
        <p:nvSpPr>
          <p:cNvPr id="2" name="正方形/長方形 1">
            <a:extLst>
              <a:ext uri="{FF2B5EF4-FFF2-40B4-BE49-F238E27FC236}">
                <a16:creationId xmlns:a16="http://schemas.microsoft.com/office/drawing/2014/main" id="{EE402189-AFDD-43F9-A1CA-DE68B9C9BB52}"/>
              </a:ext>
            </a:extLst>
          </p:cNvPr>
          <p:cNvSpPr/>
          <p:nvPr/>
        </p:nvSpPr>
        <p:spPr>
          <a:xfrm>
            <a:off x="1248229" y="5239657"/>
            <a:ext cx="6633028" cy="499615"/>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96739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32795" y="472424"/>
            <a:ext cx="7869354" cy="707886"/>
          </a:xfrm>
          <a:prstGeom prst="rect">
            <a:avLst/>
          </a:prstGeom>
          <a:noFill/>
        </p:spPr>
        <p:txBody>
          <a:bodyPr wrap="square" rtlCol="0">
            <a:spAutoFit/>
          </a:bodyPr>
          <a:lstStyle/>
          <a:p>
            <a:r>
              <a:rPr lang="ja-JP" altLang="en-US" sz="4000">
                <a:latin typeface="+mj-ea"/>
                <a:ea typeface="+mj-ea"/>
              </a:rPr>
              <a:t>学生が実習登録を行うまでの流れ</a:t>
            </a:r>
            <a:endParaRPr lang="en-US" altLang="ja-JP" sz="4000">
              <a:latin typeface="+mj-ea"/>
              <a:ea typeface="+mj-ea"/>
            </a:endParaRPr>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5912" y="1180310"/>
            <a:ext cx="2453791" cy="4772797"/>
          </a:xfrm>
          <a:prstGeom prst="rect">
            <a:avLst/>
          </a:prstGeom>
        </p:spPr>
      </p:pic>
      <p:sp>
        <p:nvSpPr>
          <p:cNvPr id="7" name="テキスト ボックス 6"/>
          <p:cNvSpPr txBox="1"/>
          <p:nvPr/>
        </p:nvSpPr>
        <p:spPr>
          <a:xfrm>
            <a:off x="486076" y="6200910"/>
            <a:ext cx="1993464" cy="369332"/>
          </a:xfrm>
          <a:prstGeom prst="rect">
            <a:avLst/>
          </a:prstGeom>
          <a:noFill/>
        </p:spPr>
        <p:txBody>
          <a:bodyPr wrap="square" rtlCol="0">
            <a:spAutoFit/>
          </a:bodyPr>
          <a:lstStyle/>
          <a:p>
            <a:r>
              <a:rPr lang="ja-JP" altLang="en-US"/>
              <a:t>①サイトホーム</a:t>
            </a:r>
          </a:p>
        </p:txBody>
      </p:sp>
      <p:sp>
        <p:nvSpPr>
          <p:cNvPr id="8" name="右矢印 7"/>
          <p:cNvSpPr/>
          <p:nvPr/>
        </p:nvSpPr>
        <p:spPr>
          <a:xfrm>
            <a:off x="2836667" y="3212670"/>
            <a:ext cx="659505" cy="4326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9" name="テキスト ボックス 8"/>
          <p:cNvSpPr txBox="1"/>
          <p:nvPr/>
        </p:nvSpPr>
        <p:spPr>
          <a:xfrm>
            <a:off x="3624691" y="6200910"/>
            <a:ext cx="1894618" cy="369332"/>
          </a:xfrm>
          <a:prstGeom prst="rect">
            <a:avLst/>
          </a:prstGeom>
          <a:noFill/>
        </p:spPr>
        <p:txBody>
          <a:bodyPr wrap="square" rtlCol="0">
            <a:spAutoFit/>
          </a:bodyPr>
          <a:lstStyle/>
          <a:p>
            <a:r>
              <a:rPr lang="ja-JP" altLang="en-US"/>
              <a:t>②新規登録画面</a:t>
            </a:r>
          </a:p>
        </p:txBody>
      </p:sp>
      <p:sp>
        <p:nvSpPr>
          <p:cNvPr id="10" name="右矢印 9"/>
          <p:cNvSpPr/>
          <p:nvPr/>
        </p:nvSpPr>
        <p:spPr>
          <a:xfrm>
            <a:off x="5840289" y="3272640"/>
            <a:ext cx="600075" cy="4326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12" name="テキスト ボックス 11"/>
          <p:cNvSpPr txBox="1"/>
          <p:nvPr/>
        </p:nvSpPr>
        <p:spPr>
          <a:xfrm>
            <a:off x="6513378" y="6200910"/>
            <a:ext cx="2241335" cy="369332"/>
          </a:xfrm>
          <a:prstGeom prst="rect">
            <a:avLst/>
          </a:prstGeom>
          <a:noFill/>
        </p:spPr>
        <p:txBody>
          <a:bodyPr wrap="square" rtlCol="0">
            <a:spAutoFit/>
          </a:bodyPr>
          <a:lstStyle/>
          <a:p>
            <a:r>
              <a:rPr lang="ja-JP" altLang="en-US"/>
              <a:t>③新規登録確認画面</a:t>
            </a:r>
          </a:p>
        </p:txBody>
      </p:sp>
      <p:sp>
        <p:nvSpPr>
          <p:cNvPr id="14" name="円/楕円 13"/>
          <p:cNvSpPr/>
          <p:nvPr/>
        </p:nvSpPr>
        <p:spPr>
          <a:xfrm>
            <a:off x="997416" y="3800018"/>
            <a:ext cx="998555" cy="373145"/>
          </a:xfrm>
          <a:prstGeom prst="ellipse">
            <a:avLst/>
          </a:prstGeom>
          <a:noFill/>
          <a:ln w="571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8631232A-C6D3-4220-96E8-E109BBEE9E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6172" y="1236653"/>
            <a:ext cx="2330056" cy="4660111"/>
          </a:xfrm>
          <a:prstGeom prst="rect">
            <a:avLst/>
          </a:prstGeom>
        </p:spPr>
      </p:pic>
      <p:pic>
        <p:nvPicPr>
          <p:cNvPr id="15" name="図 14" descr="テキスト&#10;&#10;自動的に生成された説明">
            <a:extLst>
              <a:ext uri="{FF2B5EF4-FFF2-40B4-BE49-F238E27FC236}">
                <a16:creationId xmlns:a16="http://schemas.microsoft.com/office/drawing/2014/main" id="{EC3E1125-E0AD-4F5D-BC1C-C5880FB57D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4425" y="1236655"/>
            <a:ext cx="2330055" cy="4660109"/>
          </a:xfrm>
          <a:prstGeom prst="rect">
            <a:avLst/>
          </a:prstGeom>
        </p:spPr>
      </p:pic>
      <p:sp>
        <p:nvSpPr>
          <p:cNvPr id="17" name="円/楕円 13">
            <a:extLst>
              <a:ext uri="{FF2B5EF4-FFF2-40B4-BE49-F238E27FC236}">
                <a16:creationId xmlns:a16="http://schemas.microsoft.com/office/drawing/2014/main" id="{6346D44B-17D2-4891-AB05-A46C5EF1B9AB}"/>
              </a:ext>
            </a:extLst>
          </p:cNvPr>
          <p:cNvSpPr/>
          <p:nvPr/>
        </p:nvSpPr>
        <p:spPr>
          <a:xfrm>
            <a:off x="4313437" y="5275118"/>
            <a:ext cx="695525" cy="346229"/>
          </a:xfrm>
          <a:prstGeom prst="ellipse">
            <a:avLst/>
          </a:prstGeom>
          <a:noFill/>
          <a:ln w="571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右矢印 12"/>
          <p:cNvSpPr/>
          <p:nvPr/>
        </p:nvSpPr>
        <p:spPr>
          <a:xfrm>
            <a:off x="8454676" y="3251245"/>
            <a:ext cx="600075" cy="4326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18" name="円/楕円 13">
            <a:extLst>
              <a:ext uri="{FF2B5EF4-FFF2-40B4-BE49-F238E27FC236}">
                <a16:creationId xmlns:a16="http://schemas.microsoft.com/office/drawing/2014/main" id="{FE129DE7-CFE9-4544-BEEA-F6A5C8818856}"/>
              </a:ext>
            </a:extLst>
          </p:cNvPr>
          <p:cNvSpPr/>
          <p:nvPr/>
        </p:nvSpPr>
        <p:spPr>
          <a:xfrm>
            <a:off x="7286282" y="4577844"/>
            <a:ext cx="695525" cy="342499"/>
          </a:xfrm>
          <a:prstGeom prst="ellipse">
            <a:avLst/>
          </a:prstGeom>
          <a:noFill/>
          <a:ln w="571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71538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148" y="1163500"/>
            <a:ext cx="2534491" cy="4929764"/>
          </a:xfrm>
          <a:prstGeom prst="rect">
            <a:avLst/>
          </a:prstGeom>
        </p:spPr>
      </p:pic>
      <p:sp>
        <p:nvSpPr>
          <p:cNvPr id="8" name="右矢印 7"/>
          <p:cNvSpPr/>
          <p:nvPr/>
        </p:nvSpPr>
        <p:spPr>
          <a:xfrm>
            <a:off x="2850059" y="3440881"/>
            <a:ext cx="600075" cy="4326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11" name="テキスト ボックス 10"/>
          <p:cNvSpPr txBox="1"/>
          <p:nvPr/>
        </p:nvSpPr>
        <p:spPr>
          <a:xfrm>
            <a:off x="1055398" y="6356351"/>
            <a:ext cx="1933259" cy="369332"/>
          </a:xfrm>
          <a:prstGeom prst="rect">
            <a:avLst/>
          </a:prstGeom>
          <a:noFill/>
        </p:spPr>
        <p:txBody>
          <a:bodyPr wrap="square" rtlCol="0">
            <a:spAutoFit/>
          </a:bodyPr>
          <a:lstStyle/>
          <a:p>
            <a:r>
              <a:rPr lang="ja-JP" altLang="en-US"/>
              <a:t>④サイトホーム</a:t>
            </a:r>
          </a:p>
        </p:txBody>
      </p:sp>
      <p:sp>
        <p:nvSpPr>
          <p:cNvPr id="12" name="テキスト ボックス 11"/>
          <p:cNvSpPr txBox="1"/>
          <p:nvPr/>
        </p:nvSpPr>
        <p:spPr>
          <a:xfrm>
            <a:off x="3987010" y="6352144"/>
            <a:ext cx="1952504" cy="369332"/>
          </a:xfrm>
          <a:prstGeom prst="rect">
            <a:avLst/>
          </a:prstGeom>
          <a:noFill/>
        </p:spPr>
        <p:txBody>
          <a:bodyPr wrap="square" rtlCol="0">
            <a:spAutoFit/>
          </a:bodyPr>
          <a:lstStyle/>
          <a:p>
            <a:r>
              <a:rPr lang="ja-JP" altLang="en-US"/>
              <a:t>⑤ログイン画面</a:t>
            </a:r>
          </a:p>
        </p:txBody>
      </p:sp>
      <p:sp>
        <p:nvSpPr>
          <p:cNvPr id="13" name="テキスト ボックス 12"/>
          <p:cNvSpPr txBox="1"/>
          <p:nvPr/>
        </p:nvSpPr>
        <p:spPr>
          <a:xfrm>
            <a:off x="6836622" y="6291465"/>
            <a:ext cx="1952504" cy="369332"/>
          </a:xfrm>
          <a:prstGeom prst="rect">
            <a:avLst/>
          </a:prstGeom>
          <a:noFill/>
        </p:spPr>
        <p:txBody>
          <a:bodyPr wrap="square" rtlCol="0">
            <a:spAutoFit/>
          </a:bodyPr>
          <a:lstStyle/>
          <a:p>
            <a:r>
              <a:rPr lang="ja-JP" altLang="en-US"/>
              <a:t>⑥実習登録画面</a:t>
            </a:r>
          </a:p>
        </p:txBody>
      </p:sp>
      <p:sp>
        <p:nvSpPr>
          <p:cNvPr id="2" name="スライド番号プレースホルダー 1">
            <a:extLst>
              <a:ext uri="{FF2B5EF4-FFF2-40B4-BE49-F238E27FC236}">
                <a16:creationId xmlns:a16="http://schemas.microsoft.com/office/drawing/2014/main" id="{6A0D92E7-62FD-44FD-A676-CC24721A2E76}"/>
              </a:ext>
            </a:extLst>
          </p:cNvPr>
          <p:cNvSpPr>
            <a:spLocks noGrp="1"/>
          </p:cNvSpPr>
          <p:nvPr>
            <p:ph type="sldNum" sz="quarter" idx="12"/>
          </p:nvPr>
        </p:nvSpPr>
        <p:spPr/>
        <p:txBody>
          <a:bodyPr/>
          <a:lstStyle/>
          <a:p>
            <a:fld id="{933E2CC5-C3B2-490C-A459-A605CA204965}" type="slidenum">
              <a:rPr kumimoji="1" lang="ja-JP" altLang="en-US" smtClean="0"/>
              <a:t>12</a:t>
            </a:fld>
            <a:endParaRPr kumimoji="1" lang="ja-JP" altLang="en-US"/>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1D95A3F0-CFD1-4135-ABD6-EDBEDF1060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3567" y="1098955"/>
            <a:ext cx="2529427" cy="5058853"/>
          </a:xfrm>
          <a:prstGeom prst="rect">
            <a:avLst/>
          </a:prstGeom>
        </p:spPr>
      </p:pic>
      <p:pic>
        <p:nvPicPr>
          <p:cNvPr id="16" name="図 15"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5036A3EB-A1B9-4911-9E8D-BF7BDFDF24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3031" y="1131227"/>
            <a:ext cx="2529427" cy="5058854"/>
          </a:xfrm>
          <a:prstGeom prst="rect">
            <a:avLst/>
          </a:prstGeom>
        </p:spPr>
      </p:pic>
      <p:sp>
        <p:nvSpPr>
          <p:cNvPr id="17" name="テキスト ボックス 16">
            <a:extLst>
              <a:ext uri="{FF2B5EF4-FFF2-40B4-BE49-F238E27FC236}">
                <a16:creationId xmlns:a16="http://schemas.microsoft.com/office/drawing/2014/main" id="{20FA38D5-16D7-43E8-A89D-1CA2048EBFC7}"/>
              </a:ext>
            </a:extLst>
          </p:cNvPr>
          <p:cNvSpPr txBox="1"/>
          <p:nvPr/>
        </p:nvSpPr>
        <p:spPr>
          <a:xfrm>
            <a:off x="380047" y="455614"/>
            <a:ext cx="7869354" cy="707886"/>
          </a:xfrm>
          <a:prstGeom prst="rect">
            <a:avLst/>
          </a:prstGeom>
          <a:noFill/>
        </p:spPr>
        <p:txBody>
          <a:bodyPr wrap="square" rtlCol="0">
            <a:spAutoFit/>
          </a:bodyPr>
          <a:lstStyle/>
          <a:p>
            <a:r>
              <a:rPr lang="ja-JP" altLang="en-US" sz="4000">
                <a:latin typeface="+mj-ea"/>
                <a:ea typeface="+mj-ea"/>
              </a:rPr>
              <a:t>学生が実習登録を行うまでの流れ</a:t>
            </a:r>
            <a:endParaRPr lang="en-US" altLang="ja-JP" sz="4000">
              <a:latin typeface="+mj-ea"/>
              <a:ea typeface="+mj-ea"/>
            </a:endParaRPr>
          </a:p>
        </p:txBody>
      </p:sp>
      <p:sp>
        <p:nvSpPr>
          <p:cNvPr id="9" name="右矢印 8"/>
          <p:cNvSpPr/>
          <p:nvPr/>
        </p:nvSpPr>
        <p:spPr>
          <a:xfrm>
            <a:off x="6102994" y="3327266"/>
            <a:ext cx="600075" cy="4326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14" name="右矢印 13"/>
          <p:cNvSpPr/>
          <p:nvPr/>
        </p:nvSpPr>
        <p:spPr>
          <a:xfrm>
            <a:off x="8515350" y="3328261"/>
            <a:ext cx="600075" cy="4326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19" name="円/楕円 13">
            <a:extLst>
              <a:ext uri="{FF2B5EF4-FFF2-40B4-BE49-F238E27FC236}">
                <a16:creationId xmlns:a16="http://schemas.microsoft.com/office/drawing/2014/main" id="{F137B8BB-9838-4D89-9A14-14B861B730C0}"/>
              </a:ext>
            </a:extLst>
          </p:cNvPr>
          <p:cNvSpPr/>
          <p:nvPr/>
        </p:nvSpPr>
        <p:spPr>
          <a:xfrm>
            <a:off x="1173630" y="4595602"/>
            <a:ext cx="814827" cy="310227"/>
          </a:xfrm>
          <a:prstGeom prst="ellipse">
            <a:avLst/>
          </a:prstGeom>
          <a:noFill/>
          <a:ln w="571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0" name="円/楕円 13">
            <a:extLst>
              <a:ext uri="{FF2B5EF4-FFF2-40B4-BE49-F238E27FC236}">
                <a16:creationId xmlns:a16="http://schemas.microsoft.com/office/drawing/2014/main" id="{EF5A718D-F2AC-4755-BB8A-3B01B113140B}"/>
              </a:ext>
            </a:extLst>
          </p:cNvPr>
          <p:cNvSpPr/>
          <p:nvPr/>
        </p:nvSpPr>
        <p:spPr>
          <a:xfrm>
            <a:off x="4314724" y="4120644"/>
            <a:ext cx="1070076" cy="474958"/>
          </a:xfrm>
          <a:prstGeom prst="ellipse">
            <a:avLst/>
          </a:prstGeom>
          <a:noFill/>
          <a:ln w="571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1" name="円/楕円 13">
            <a:extLst>
              <a:ext uri="{FF2B5EF4-FFF2-40B4-BE49-F238E27FC236}">
                <a16:creationId xmlns:a16="http://schemas.microsoft.com/office/drawing/2014/main" id="{8760A9BB-E1DE-41B2-AB40-A9EAF10DC342}"/>
              </a:ext>
            </a:extLst>
          </p:cNvPr>
          <p:cNvSpPr/>
          <p:nvPr/>
        </p:nvSpPr>
        <p:spPr>
          <a:xfrm>
            <a:off x="7145754" y="2874828"/>
            <a:ext cx="1103647" cy="452438"/>
          </a:xfrm>
          <a:prstGeom prst="ellipse">
            <a:avLst/>
          </a:prstGeom>
          <a:noFill/>
          <a:ln w="571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566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4044827" y="6334762"/>
            <a:ext cx="2503034" cy="369332"/>
          </a:xfrm>
          <a:prstGeom prst="rect">
            <a:avLst/>
          </a:prstGeom>
          <a:noFill/>
        </p:spPr>
        <p:txBody>
          <a:bodyPr wrap="square" rtlCol="0">
            <a:spAutoFit/>
          </a:bodyPr>
          <a:lstStyle/>
          <a:p>
            <a:r>
              <a:rPr lang="ja-JP" altLang="en-US"/>
              <a:t>⑧実習登録確認画面</a:t>
            </a:r>
          </a:p>
        </p:txBody>
      </p:sp>
      <p:sp>
        <p:nvSpPr>
          <p:cNvPr id="8" name="右矢印 7"/>
          <p:cNvSpPr/>
          <p:nvPr/>
        </p:nvSpPr>
        <p:spPr>
          <a:xfrm>
            <a:off x="6836230" y="3004459"/>
            <a:ext cx="2150988" cy="16091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ja-JP" sz="2400"/>
              <a:t>Web</a:t>
            </a:r>
            <a:r>
              <a:rPr lang="ja-JP" altLang="en-US" sz="2400"/>
              <a:t>サイトに移動</a:t>
            </a:r>
          </a:p>
        </p:txBody>
      </p:sp>
      <p:sp>
        <p:nvSpPr>
          <p:cNvPr id="11" name="右矢印 10"/>
          <p:cNvSpPr/>
          <p:nvPr/>
        </p:nvSpPr>
        <p:spPr>
          <a:xfrm>
            <a:off x="3108724" y="3594503"/>
            <a:ext cx="600075" cy="4326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15" name="テキスト ボックス 14"/>
          <p:cNvSpPr txBox="1"/>
          <p:nvPr/>
        </p:nvSpPr>
        <p:spPr>
          <a:xfrm>
            <a:off x="786661" y="6388269"/>
            <a:ext cx="2503034" cy="369332"/>
          </a:xfrm>
          <a:prstGeom prst="rect">
            <a:avLst/>
          </a:prstGeom>
          <a:noFill/>
        </p:spPr>
        <p:txBody>
          <a:bodyPr wrap="square" rtlCol="0">
            <a:spAutoFit/>
          </a:bodyPr>
          <a:lstStyle/>
          <a:p>
            <a:r>
              <a:rPr lang="ja-JP" altLang="en-US"/>
              <a:t>⑦スキャン画面</a:t>
            </a:r>
          </a:p>
        </p:txBody>
      </p:sp>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926" y="1340063"/>
            <a:ext cx="2470770" cy="4941540"/>
          </a:xfrm>
          <a:prstGeom prst="rect">
            <a:avLst/>
          </a:prstGeom>
        </p:spPr>
      </p:pic>
      <p:pic>
        <p:nvPicPr>
          <p:cNvPr id="5" name="図 4"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586152B0-5B53-4BD2-8A04-10B4058352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6174" y="1366008"/>
            <a:ext cx="2470770" cy="4941540"/>
          </a:xfrm>
          <a:prstGeom prst="rect">
            <a:avLst/>
          </a:prstGeom>
        </p:spPr>
      </p:pic>
      <p:sp>
        <p:nvSpPr>
          <p:cNvPr id="12" name="テキスト ボックス 11">
            <a:extLst>
              <a:ext uri="{FF2B5EF4-FFF2-40B4-BE49-F238E27FC236}">
                <a16:creationId xmlns:a16="http://schemas.microsoft.com/office/drawing/2014/main" id="{8B850431-AAF2-499C-962C-C858E4105C56}"/>
              </a:ext>
            </a:extLst>
          </p:cNvPr>
          <p:cNvSpPr txBox="1"/>
          <p:nvPr/>
        </p:nvSpPr>
        <p:spPr>
          <a:xfrm>
            <a:off x="416790" y="525511"/>
            <a:ext cx="7869354" cy="707886"/>
          </a:xfrm>
          <a:prstGeom prst="rect">
            <a:avLst/>
          </a:prstGeom>
          <a:noFill/>
        </p:spPr>
        <p:txBody>
          <a:bodyPr wrap="square" rtlCol="0">
            <a:spAutoFit/>
          </a:bodyPr>
          <a:lstStyle/>
          <a:p>
            <a:r>
              <a:rPr lang="ja-JP" altLang="en-US" sz="4000">
                <a:latin typeface="+mj-ea"/>
                <a:ea typeface="+mj-ea"/>
              </a:rPr>
              <a:t>学生が実習登録を行うまでの流れ</a:t>
            </a:r>
            <a:endParaRPr lang="en-US" altLang="ja-JP" sz="4000">
              <a:latin typeface="+mj-ea"/>
              <a:ea typeface="+mj-ea"/>
            </a:endParaRPr>
          </a:p>
        </p:txBody>
      </p:sp>
      <p:sp>
        <p:nvSpPr>
          <p:cNvPr id="13" name="円/楕円 13">
            <a:extLst>
              <a:ext uri="{FF2B5EF4-FFF2-40B4-BE49-F238E27FC236}">
                <a16:creationId xmlns:a16="http://schemas.microsoft.com/office/drawing/2014/main" id="{92441CF1-4906-4CE5-B1F3-1ECF4187DC00}"/>
              </a:ext>
            </a:extLst>
          </p:cNvPr>
          <p:cNvSpPr/>
          <p:nvPr/>
        </p:nvSpPr>
        <p:spPr>
          <a:xfrm>
            <a:off x="4788158" y="4914378"/>
            <a:ext cx="695525" cy="369332"/>
          </a:xfrm>
          <a:prstGeom prst="ellipse">
            <a:avLst/>
          </a:prstGeom>
          <a:noFill/>
          <a:ln w="571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29176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ED5175D-4C09-4AE9-9BCD-6819F4665005}"/>
              </a:ext>
            </a:extLst>
          </p:cNvPr>
          <p:cNvPicPr>
            <a:picLocks noChangeAspect="1"/>
          </p:cNvPicPr>
          <p:nvPr/>
        </p:nvPicPr>
        <p:blipFill>
          <a:blip r:embed="rId3"/>
          <a:stretch>
            <a:fillRect/>
          </a:stretch>
        </p:blipFill>
        <p:spPr>
          <a:xfrm>
            <a:off x="208702" y="1982967"/>
            <a:ext cx="3505689" cy="3200847"/>
          </a:xfrm>
          <a:prstGeom prst="rect">
            <a:avLst/>
          </a:prstGeom>
        </p:spPr>
      </p:pic>
      <p:sp>
        <p:nvSpPr>
          <p:cNvPr id="11" name="テキスト ボックス 10"/>
          <p:cNvSpPr txBox="1"/>
          <p:nvPr/>
        </p:nvSpPr>
        <p:spPr>
          <a:xfrm>
            <a:off x="5417153" y="6018013"/>
            <a:ext cx="2307325" cy="369332"/>
          </a:xfrm>
          <a:prstGeom prst="rect">
            <a:avLst/>
          </a:prstGeom>
          <a:noFill/>
        </p:spPr>
        <p:txBody>
          <a:bodyPr wrap="square" rtlCol="0">
            <a:spAutoFit/>
          </a:bodyPr>
          <a:lstStyle/>
          <a:p>
            <a:r>
              <a:rPr lang="ja-JP" altLang="en-US"/>
              <a:t>⑨ユーザホーム画面</a:t>
            </a:r>
          </a:p>
        </p:txBody>
      </p:sp>
      <p:sp>
        <p:nvSpPr>
          <p:cNvPr id="15" name="テキスト ボックス 14"/>
          <p:cNvSpPr txBox="1"/>
          <p:nvPr/>
        </p:nvSpPr>
        <p:spPr>
          <a:xfrm>
            <a:off x="893569" y="5977945"/>
            <a:ext cx="2241335" cy="369332"/>
          </a:xfrm>
          <a:prstGeom prst="rect">
            <a:avLst/>
          </a:prstGeom>
          <a:noFill/>
        </p:spPr>
        <p:txBody>
          <a:bodyPr wrap="square" rtlCol="0">
            <a:spAutoFit/>
          </a:bodyPr>
          <a:lstStyle/>
          <a:p>
            <a:r>
              <a:rPr lang="ja-JP" altLang="en-US"/>
              <a:t>⑧ログイン画面</a:t>
            </a:r>
          </a:p>
        </p:txBody>
      </p:sp>
      <p:pic>
        <p:nvPicPr>
          <p:cNvPr id="2" name="図 1"/>
          <p:cNvPicPr>
            <a:picLocks noChangeAspect="1"/>
          </p:cNvPicPr>
          <p:nvPr/>
        </p:nvPicPr>
        <p:blipFill rotWithShape="1">
          <a:blip r:embed="rId4"/>
          <a:srcRect l="11537" t="122" r="12508"/>
          <a:stretch/>
        </p:blipFill>
        <p:spPr>
          <a:xfrm>
            <a:off x="4198118" y="1372281"/>
            <a:ext cx="4745397" cy="4628938"/>
          </a:xfrm>
          <a:prstGeom prst="rect">
            <a:avLst/>
          </a:prstGeom>
        </p:spPr>
      </p:pic>
      <p:sp>
        <p:nvSpPr>
          <p:cNvPr id="16" name="円/楕円 15"/>
          <p:cNvSpPr/>
          <p:nvPr/>
        </p:nvSpPr>
        <p:spPr>
          <a:xfrm>
            <a:off x="2307771" y="3970867"/>
            <a:ext cx="827133" cy="325362"/>
          </a:xfrm>
          <a:prstGeom prst="ellipse">
            <a:avLst/>
          </a:prstGeom>
          <a:noFill/>
          <a:ln w="571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BABE4F68-5F31-4FDE-938B-B650B637356E}"/>
              </a:ext>
            </a:extLst>
          </p:cNvPr>
          <p:cNvSpPr>
            <a:spLocks noGrp="1"/>
          </p:cNvSpPr>
          <p:nvPr>
            <p:ph type="sldNum" sz="quarter" idx="12"/>
          </p:nvPr>
        </p:nvSpPr>
        <p:spPr/>
        <p:txBody>
          <a:bodyPr/>
          <a:lstStyle/>
          <a:p>
            <a:fld id="{933E2CC5-C3B2-490C-A459-A605CA204965}" type="slidenum">
              <a:rPr kumimoji="1" lang="ja-JP" altLang="en-US" smtClean="0"/>
              <a:t>14</a:t>
            </a:fld>
            <a:endParaRPr kumimoji="1" lang="ja-JP" altLang="en-US"/>
          </a:p>
        </p:txBody>
      </p:sp>
      <p:sp>
        <p:nvSpPr>
          <p:cNvPr id="12" name="テキスト ボックス 11">
            <a:extLst>
              <a:ext uri="{FF2B5EF4-FFF2-40B4-BE49-F238E27FC236}">
                <a16:creationId xmlns:a16="http://schemas.microsoft.com/office/drawing/2014/main" id="{A2B6AFE0-D070-41CD-AAD9-CD3B7D0114B8}"/>
              </a:ext>
            </a:extLst>
          </p:cNvPr>
          <p:cNvSpPr txBox="1"/>
          <p:nvPr/>
        </p:nvSpPr>
        <p:spPr>
          <a:xfrm>
            <a:off x="601383" y="655321"/>
            <a:ext cx="7857515" cy="707886"/>
          </a:xfrm>
          <a:prstGeom prst="rect">
            <a:avLst/>
          </a:prstGeom>
          <a:noFill/>
        </p:spPr>
        <p:txBody>
          <a:bodyPr wrap="square" rtlCol="0">
            <a:spAutoFit/>
          </a:bodyPr>
          <a:lstStyle/>
          <a:p>
            <a:r>
              <a:rPr lang="ja-JP" altLang="en-US" sz="4000">
                <a:latin typeface="+mj-ea"/>
                <a:ea typeface="+mj-ea"/>
              </a:rPr>
              <a:t>学生が実習登録を行うまでの流れ</a:t>
            </a:r>
            <a:endParaRPr lang="en-US" altLang="ja-JP" sz="4000">
              <a:latin typeface="+mj-ea"/>
              <a:ea typeface="+mj-ea"/>
            </a:endParaRPr>
          </a:p>
        </p:txBody>
      </p:sp>
      <p:sp>
        <p:nvSpPr>
          <p:cNvPr id="8" name="右矢印 7"/>
          <p:cNvSpPr/>
          <p:nvPr/>
        </p:nvSpPr>
        <p:spPr>
          <a:xfrm>
            <a:off x="3714391" y="3367060"/>
            <a:ext cx="600075" cy="4326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6" name="正方形/長方形 5">
            <a:extLst>
              <a:ext uri="{FF2B5EF4-FFF2-40B4-BE49-F238E27FC236}">
                <a16:creationId xmlns:a16="http://schemas.microsoft.com/office/drawing/2014/main" id="{A224F141-B2AE-429A-A9D2-F5CBB2D6B6ED}"/>
              </a:ext>
            </a:extLst>
          </p:cNvPr>
          <p:cNvSpPr/>
          <p:nvPr/>
        </p:nvSpPr>
        <p:spPr>
          <a:xfrm>
            <a:off x="4572000" y="3583389"/>
            <a:ext cx="4122057" cy="387478"/>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324364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p:cNvSpPr txBox="1"/>
          <p:nvPr/>
        </p:nvSpPr>
        <p:spPr>
          <a:xfrm>
            <a:off x="5493382" y="6169581"/>
            <a:ext cx="2941309" cy="369332"/>
          </a:xfrm>
          <a:prstGeom prst="rect">
            <a:avLst/>
          </a:prstGeom>
          <a:noFill/>
        </p:spPr>
        <p:txBody>
          <a:bodyPr wrap="square" rtlCol="0">
            <a:spAutoFit/>
          </a:bodyPr>
          <a:lstStyle/>
          <a:p>
            <a:r>
              <a:rPr lang="ja-JP" altLang="en-US"/>
              <a:t>⑩実習別出席履歴検索画面</a:t>
            </a:r>
          </a:p>
        </p:txBody>
      </p:sp>
      <p:pic>
        <p:nvPicPr>
          <p:cNvPr id="2" name="図 1"/>
          <p:cNvPicPr>
            <a:picLocks noChangeAspect="1"/>
          </p:cNvPicPr>
          <p:nvPr/>
        </p:nvPicPr>
        <p:blipFill rotWithShape="1">
          <a:blip r:embed="rId3"/>
          <a:srcRect l="12785" t="-1644" r="11048" b="1"/>
          <a:stretch/>
        </p:blipFill>
        <p:spPr>
          <a:xfrm>
            <a:off x="282399" y="1272250"/>
            <a:ext cx="3410857" cy="5266663"/>
          </a:xfrm>
          <a:prstGeom prst="rect">
            <a:avLst/>
          </a:prstGeom>
        </p:spPr>
      </p:pic>
      <p:pic>
        <p:nvPicPr>
          <p:cNvPr id="4" name="図 3"/>
          <p:cNvPicPr>
            <a:picLocks noChangeAspect="1"/>
          </p:cNvPicPr>
          <p:nvPr/>
        </p:nvPicPr>
        <p:blipFill rotWithShape="1">
          <a:blip r:embed="rId4"/>
          <a:srcRect l="4431" t="-188" r="5350"/>
          <a:stretch/>
        </p:blipFill>
        <p:spPr>
          <a:xfrm>
            <a:off x="4572000" y="1434179"/>
            <a:ext cx="4404636" cy="4676304"/>
          </a:xfrm>
          <a:prstGeom prst="rect">
            <a:avLst/>
          </a:prstGeom>
        </p:spPr>
      </p:pic>
      <p:sp>
        <p:nvSpPr>
          <p:cNvPr id="13" name="円/楕円 12"/>
          <p:cNvSpPr/>
          <p:nvPr/>
        </p:nvSpPr>
        <p:spPr>
          <a:xfrm>
            <a:off x="2412656" y="2272677"/>
            <a:ext cx="446658" cy="223779"/>
          </a:xfrm>
          <a:prstGeom prst="ellipse">
            <a:avLst/>
          </a:prstGeom>
          <a:noFill/>
          <a:ln w="571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6F7D8FF0-75AD-469C-91B8-73A8C180DE86}"/>
              </a:ext>
            </a:extLst>
          </p:cNvPr>
          <p:cNvSpPr>
            <a:spLocks noGrp="1"/>
          </p:cNvSpPr>
          <p:nvPr>
            <p:ph type="sldNum" sz="quarter" idx="12"/>
          </p:nvPr>
        </p:nvSpPr>
        <p:spPr/>
        <p:txBody>
          <a:bodyPr/>
          <a:lstStyle/>
          <a:p>
            <a:fld id="{933E2CC5-C3B2-490C-A459-A605CA204965}" type="slidenum">
              <a:rPr kumimoji="1" lang="ja-JP" altLang="en-US" smtClean="0"/>
              <a:t>15</a:t>
            </a:fld>
            <a:endParaRPr kumimoji="1" lang="ja-JP" altLang="en-US"/>
          </a:p>
        </p:txBody>
      </p:sp>
      <p:sp>
        <p:nvSpPr>
          <p:cNvPr id="9" name="テキスト ボックス 8">
            <a:extLst>
              <a:ext uri="{FF2B5EF4-FFF2-40B4-BE49-F238E27FC236}">
                <a16:creationId xmlns:a16="http://schemas.microsoft.com/office/drawing/2014/main" id="{148730D5-2FA2-4E23-A2FA-C96981EE29D6}"/>
              </a:ext>
            </a:extLst>
          </p:cNvPr>
          <p:cNvSpPr txBox="1"/>
          <p:nvPr/>
        </p:nvSpPr>
        <p:spPr>
          <a:xfrm>
            <a:off x="229881" y="686428"/>
            <a:ext cx="7869354" cy="707886"/>
          </a:xfrm>
          <a:prstGeom prst="rect">
            <a:avLst/>
          </a:prstGeom>
          <a:noFill/>
        </p:spPr>
        <p:txBody>
          <a:bodyPr wrap="square" rtlCol="0">
            <a:spAutoFit/>
          </a:bodyPr>
          <a:lstStyle/>
          <a:p>
            <a:r>
              <a:rPr lang="ja-JP" altLang="en-US" sz="4000">
                <a:latin typeface="+mj-ea"/>
                <a:ea typeface="+mj-ea"/>
              </a:rPr>
              <a:t>学生が実習登録を行うまでの流れ</a:t>
            </a:r>
            <a:endParaRPr lang="en-US" altLang="ja-JP" sz="4000">
              <a:latin typeface="+mj-ea"/>
              <a:ea typeface="+mj-ea"/>
            </a:endParaRPr>
          </a:p>
        </p:txBody>
      </p:sp>
      <p:sp>
        <p:nvSpPr>
          <p:cNvPr id="8" name="右矢印 7"/>
          <p:cNvSpPr/>
          <p:nvPr/>
        </p:nvSpPr>
        <p:spPr>
          <a:xfrm>
            <a:off x="3241137" y="3273256"/>
            <a:ext cx="1824350" cy="138671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ja-JP" altLang="en-US" sz="2000"/>
              <a:t>「夢現塾」で検索</a:t>
            </a:r>
          </a:p>
        </p:txBody>
      </p:sp>
      <p:sp>
        <p:nvSpPr>
          <p:cNvPr id="5" name="楕円 4">
            <a:extLst>
              <a:ext uri="{FF2B5EF4-FFF2-40B4-BE49-F238E27FC236}">
                <a16:creationId xmlns:a16="http://schemas.microsoft.com/office/drawing/2014/main" id="{70759755-9A0D-4A55-B8DA-4DF56B65908D}"/>
              </a:ext>
            </a:extLst>
          </p:cNvPr>
          <p:cNvSpPr/>
          <p:nvPr/>
        </p:nvSpPr>
        <p:spPr>
          <a:xfrm>
            <a:off x="6457950" y="3429000"/>
            <a:ext cx="683079" cy="896257"/>
          </a:xfrm>
          <a:prstGeom prst="ellipse">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916391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322DA3B8-4796-40E5-A9D7-8E2A62101B17}"/>
              </a:ext>
            </a:extLst>
          </p:cNvPr>
          <p:cNvPicPr>
            <a:picLocks noChangeAspect="1"/>
          </p:cNvPicPr>
          <p:nvPr/>
        </p:nvPicPr>
        <p:blipFill rotWithShape="1">
          <a:blip r:embed="rId3">
            <a:extLst>
              <a:ext uri="{28A0092B-C50C-407E-A947-70E740481C1C}">
                <a14:useLocalDpi xmlns:a14="http://schemas.microsoft.com/office/drawing/2010/main" val="0"/>
              </a:ext>
            </a:extLst>
          </a:blip>
          <a:srcRect l="13706" r="12332"/>
          <a:stretch/>
        </p:blipFill>
        <p:spPr>
          <a:xfrm>
            <a:off x="195988" y="1615785"/>
            <a:ext cx="3397130" cy="4673887"/>
          </a:xfrm>
          <a:prstGeom prst="rect">
            <a:avLst/>
          </a:prstGeom>
        </p:spPr>
      </p:pic>
      <p:sp>
        <p:nvSpPr>
          <p:cNvPr id="4" name="タイトル 3">
            <a:extLst>
              <a:ext uri="{FF2B5EF4-FFF2-40B4-BE49-F238E27FC236}">
                <a16:creationId xmlns:a16="http://schemas.microsoft.com/office/drawing/2014/main" id="{BC6503BA-729B-48CC-B481-2FF86D2EFF52}"/>
              </a:ext>
            </a:extLst>
          </p:cNvPr>
          <p:cNvSpPr>
            <a:spLocks noGrp="1"/>
          </p:cNvSpPr>
          <p:nvPr>
            <p:ph type="title"/>
          </p:nvPr>
        </p:nvSpPr>
        <p:spPr/>
        <p:txBody>
          <a:bodyPr/>
          <a:lstStyle/>
          <a:p>
            <a:r>
              <a:rPr lang="ja-JP" altLang="en-US"/>
              <a:t>管理者の流れ</a:t>
            </a:r>
          </a:p>
        </p:txBody>
      </p:sp>
      <p:sp>
        <p:nvSpPr>
          <p:cNvPr id="5" name="円: 塗りつぶしなし 4">
            <a:extLst>
              <a:ext uri="{FF2B5EF4-FFF2-40B4-BE49-F238E27FC236}">
                <a16:creationId xmlns:a16="http://schemas.microsoft.com/office/drawing/2014/main" id="{13115479-091A-4168-8BCA-82C41C3C29F3}"/>
              </a:ext>
            </a:extLst>
          </p:cNvPr>
          <p:cNvSpPr/>
          <p:nvPr/>
        </p:nvSpPr>
        <p:spPr>
          <a:xfrm>
            <a:off x="1028673" y="3535680"/>
            <a:ext cx="1731760" cy="1173018"/>
          </a:xfrm>
          <a:prstGeom prst="donut">
            <a:avLst>
              <a:gd name="adj" fmla="val 1554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0BF4826C-740D-49FE-9BB2-D77B8B5D2453}"/>
              </a:ext>
            </a:extLst>
          </p:cNvPr>
          <p:cNvSpPr txBox="1"/>
          <p:nvPr/>
        </p:nvSpPr>
        <p:spPr>
          <a:xfrm>
            <a:off x="740890" y="6369023"/>
            <a:ext cx="2307325" cy="369332"/>
          </a:xfrm>
          <a:prstGeom prst="rect">
            <a:avLst/>
          </a:prstGeom>
          <a:noFill/>
        </p:spPr>
        <p:txBody>
          <a:bodyPr wrap="square" rtlCol="0">
            <a:spAutoFit/>
          </a:bodyPr>
          <a:lstStyle/>
          <a:p>
            <a:r>
              <a:rPr lang="ja-JP" altLang="en-US"/>
              <a:t>①管理者ホーム画面</a:t>
            </a:r>
          </a:p>
        </p:txBody>
      </p:sp>
      <p:grpSp>
        <p:nvGrpSpPr>
          <p:cNvPr id="11" name="グループ化 10">
            <a:extLst>
              <a:ext uri="{FF2B5EF4-FFF2-40B4-BE49-F238E27FC236}">
                <a16:creationId xmlns:a16="http://schemas.microsoft.com/office/drawing/2014/main" id="{092ACB35-77CF-4E88-AC2D-1820D7976818}"/>
              </a:ext>
            </a:extLst>
          </p:cNvPr>
          <p:cNvGrpSpPr/>
          <p:nvPr/>
        </p:nvGrpSpPr>
        <p:grpSpPr>
          <a:xfrm>
            <a:off x="3739315" y="1924544"/>
            <a:ext cx="5246220" cy="4474892"/>
            <a:chOff x="3739315" y="1924544"/>
            <a:chExt cx="5246220" cy="4474892"/>
          </a:xfrm>
        </p:grpSpPr>
        <p:pic>
          <p:nvPicPr>
            <p:cNvPr id="3" name="図 2">
              <a:extLst>
                <a:ext uri="{FF2B5EF4-FFF2-40B4-BE49-F238E27FC236}">
                  <a16:creationId xmlns:a16="http://schemas.microsoft.com/office/drawing/2014/main" id="{735C14FD-D7A7-45D9-84CC-FFEBE58F7B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924544"/>
              <a:ext cx="4413535" cy="4056371"/>
            </a:xfrm>
            <a:prstGeom prst="rect">
              <a:avLst/>
            </a:prstGeom>
          </p:spPr>
        </p:pic>
        <p:sp>
          <p:nvSpPr>
            <p:cNvPr id="6" name="矢印: 右 5">
              <a:extLst>
                <a:ext uri="{FF2B5EF4-FFF2-40B4-BE49-F238E27FC236}">
                  <a16:creationId xmlns:a16="http://schemas.microsoft.com/office/drawing/2014/main" id="{A14D5DAC-9F31-401F-A5D9-71724643D9EB}"/>
                </a:ext>
              </a:extLst>
            </p:cNvPr>
            <p:cNvSpPr/>
            <p:nvPr/>
          </p:nvSpPr>
          <p:spPr>
            <a:xfrm>
              <a:off x="3739315" y="3740728"/>
              <a:ext cx="701964" cy="526472"/>
            </a:xfrm>
            <a:prstGeom prst="rightArrow">
              <a:avLst>
                <a:gd name="adj1" fmla="val 38406"/>
                <a:gd name="adj2" fmla="val 673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 塗りつぶしなし 8">
              <a:extLst>
                <a:ext uri="{FF2B5EF4-FFF2-40B4-BE49-F238E27FC236}">
                  <a16:creationId xmlns:a16="http://schemas.microsoft.com/office/drawing/2014/main" id="{E351864A-32D0-4DF5-979E-0A4EE0393E0B}"/>
                </a:ext>
              </a:extLst>
            </p:cNvPr>
            <p:cNvSpPr/>
            <p:nvPr/>
          </p:nvSpPr>
          <p:spPr>
            <a:xfrm>
              <a:off x="7979037" y="4444076"/>
              <a:ext cx="638491" cy="529243"/>
            </a:xfrm>
            <a:prstGeom prst="donut">
              <a:avLst>
                <a:gd name="adj" fmla="val 1554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テキスト ボックス 12">
              <a:extLst>
                <a:ext uri="{FF2B5EF4-FFF2-40B4-BE49-F238E27FC236}">
                  <a16:creationId xmlns:a16="http://schemas.microsoft.com/office/drawing/2014/main" id="{70B9D7E5-DB5D-4463-AC72-68D45388A85B}"/>
                </a:ext>
              </a:extLst>
            </p:cNvPr>
            <p:cNvSpPr txBox="1"/>
            <p:nvPr/>
          </p:nvSpPr>
          <p:spPr>
            <a:xfrm>
              <a:off x="5550884" y="6030104"/>
              <a:ext cx="2307325" cy="369332"/>
            </a:xfrm>
            <a:prstGeom prst="rect">
              <a:avLst/>
            </a:prstGeom>
            <a:noFill/>
          </p:spPr>
          <p:txBody>
            <a:bodyPr wrap="square" rtlCol="0">
              <a:spAutoFit/>
            </a:bodyPr>
            <a:lstStyle/>
            <a:p>
              <a:r>
                <a:rPr lang="ja-JP" altLang="en-US"/>
                <a:t>②受講学生一覧画面</a:t>
              </a:r>
            </a:p>
          </p:txBody>
        </p:sp>
      </p:grpSp>
      <p:sp>
        <p:nvSpPr>
          <p:cNvPr id="2" name="スライド番号プレースホルダー 1">
            <a:extLst>
              <a:ext uri="{FF2B5EF4-FFF2-40B4-BE49-F238E27FC236}">
                <a16:creationId xmlns:a16="http://schemas.microsoft.com/office/drawing/2014/main" id="{1102DF17-3068-483D-BD4A-066C11824D3B}"/>
              </a:ext>
            </a:extLst>
          </p:cNvPr>
          <p:cNvSpPr>
            <a:spLocks noGrp="1"/>
          </p:cNvSpPr>
          <p:nvPr>
            <p:ph type="sldNum" sz="quarter" idx="12"/>
          </p:nvPr>
        </p:nvSpPr>
        <p:spPr/>
        <p:txBody>
          <a:bodyPr/>
          <a:lstStyle/>
          <a:p>
            <a:fld id="{933E2CC5-C3B2-490C-A459-A605CA204965}" type="slidenum">
              <a:rPr kumimoji="1" lang="ja-JP" altLang="en-US" smtClean="0"/>
              <a:t>16</a:t>
            </a:fld>
            <a:endParaRPr kumimoji="1" lang="ja-JP" altLang="en-US"/>
          </a:p>
        </p:txBody>
      </p:sp>
    </p:spTree>
    <p:extLst>
      <p:ext uri="{BB962C8B-B14F-4D97-AF65-F5344CB8AC3E}">
        <p14:creationId xmlns:p14="http://schemas.microsoft.com/office/powerpoint/2010/main" val="65143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8B4CCC-83A3-4377-9CFB-379D4D772E6E}"/>
              </a:ext>
            </a:extLst>
          </p:cNvPr>
          <p:cNvSpPr>
            <a:spLocks noGrp="1"/>
          </p:cNvSpPr>
          <p:nvPr>
            <p:ph type="title"/>
          </p:nvPr>
        </p:nvSpPr>
        <p:spPr/>
        <p:txBody>
          <a:bodyPr/>
          <a:lstStyle/>
          <a:p>
            <a:r>
              <a:rPr kumimoji="1" lang="ja-JP" altLang="en-US"/>
              <a:t>管理者の流れ</a:t>
            </a:r>
          </a:p>
        </p:txBody>
      </p:sp>
      <p:pic>
        <p:nvPicPr>
          <p:cNvPr id="7" name="図 6">
            <a:extLst>
              <a:ext uri="{FF2B5EF4-FFF2-40B4-BE49-F238E27FC236}">
                <a16:creationId xmlns:a16="http://schemas.microsoft.com/office/drawing/2014/main" id="{8D233C09-7EBA-4A7A-A028-D94A4BD77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2498" y="517087"/>
            <a:ext cx="3977985" cy="6119390"/>
          </a:xfrm>
          <a:prstGeom prst="rect">
            <a:avLst/>
          </a:prstGeom>
        </p:spPr>
      </p:pic>
      <p:sp>
        <p:nvSpPr>
          <p:cNvPr id="5" name="円: 塗りつぶしなし 4">
            <a:extLst>
              <a:ext uri="{FF2B5EF4-FFF2-40B4-BE49-F238E27FC236}">
                <a16:creationId xmlns:a16="http://schemas.microsoft.com/office/drawing/2014/main" id="{7818AEBE-6536-43A1-9C1A-86019580ECBE}"/>
              </a:ext>
            </a:extLst>
          </p:cNvPr>
          <p:cNvSpPr/>
          <p:nvPr/>
        </p:nvSpPr>
        <p:spPr>
          <a:xfrm>
            <a:off x="5941498" y="1509792"/>
            <a:ext cx="659983" cy="446794"/>
          </a:xfrm>
          <a:prstGeom prst="donut">
            <a:avLst>
              <a:gd name="adj" fmla="val 1554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テキスト ボックス 5">
            <a:extLst>
              <a:ext uri="{FF2B5EF4-FFF2-40B4-BE49-F238E27FC236}">
                <a16:creationId xmlns:a16="http://schemas.microsoft.com/office/drawing/2014/main" id="{052B7863-256B-4BAB-8E72-3B164BE79A95}"/>
              </a:ext>
            </a:extLst>
          </p:cNvPr>
          <p:cNvSpPr txBox="1"/>
          <p:nvPr/>
        </p:nvSpPr>
        <p:spPr>
          <a:xfrm>
            <a:off x="1720306" y="5990146"/>
            <a:ext cx="2307325" cy="646331"/>
          </a:xfrm>
          <a:prstGeom prst="rect">
            <a:avLst/>
          </a:prstGeom>
          <a:noFill/>
        </p:spPr>
        <p:txBody>
          <a:bodyPr wrap="square" rtlCol="0">
            <a:spAutoFit/>
          </a:bodyPr>
          <a:lstStyle/>
          <a:p>
            <a:r>
              <a:rPr lang="ja-JP" altLang="en-US"/>
              <a:t>①受講学生</a:t>
            </a:r>
            <a:endParaRPr lang="en-US" altLang="ja-JP"/>
          </a:p>
          <a:p>
            <a:r>
              <a:rPr lang="ja-JP" altLang="en-US"/>
              <a:t>実習詳細画面</a:t>
            </a:r>
          </a:p>
        </p:txBody>
      </p:sp>
      <p:sp>
        <p:nvSpPr>
          <p:cNvPr id="3" name="スライド番号プレースホルダー 2">
            <a:extLst>
              <a:ext uri="{FF2B5EF4-FFF2-40B4-BE49-F238E27FC236}">
                <a16:creationId xmlns:a16="http://schemas.microsoft.com/office/drawing/2014/main" id="{53E019D4-7E9F-458C-A3BA-76DDB223E930}"/>
              </a:ext>
            </a:extLst>
          </p:cNvPr>
          <p:cNvSpPr>
            <a:spLocks noGrp="1"/>
          </p:cNvSpPr>
          <p:nvPr>
            <p:ph type="sldNum" sz="quarter" idx="12"/>
          </p:nvPr>
        </p:nvSpPr>
        <p:spPr/>
        <p:txBody>
          <a:bodyPr/>
          <a:lstStyle/>
          <a:p>
            <a:fld id="{933E2CC5-C3B2-490C-A459-A605CA204965}" type="slidenum">
              <a:rPr kumimoji="1" lang="ja-JP" altLang="en-US" smtClean="0"/>
              <a:t>17</a:t>
            </a:fld>
            <a:endParaRPr kumimoji="1" lang="ja-JP" altLang="en-US"/>
          </a:p>
        </p:txBody>
      </p:sp>
    </p:spTree>
    <p:extLst>
      <p:ext uri="{BB962C8B-B14F-4D97-AF65-F5344CB8AC3E}">
        <p14:creationId xmlns:p14="http://schemas.microsoft.com/office/powerpoint/2010/main" val="4044266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6503BA-729B-48CC-B481-2FF86D2EFF52}"/>
              </a:ext>
            </a:extLst>
          </p:cNvPr>
          <p:cNvSpPr>
            <a:spLocks noGrp="1"/>
          </p:cNvSpPr>
          <p:nvPr>
            <p:ph type="title"/>
          </p:nvPr>
        </p:nvSpPr>
        <p:spPr/>
        <p:txBody>
          <a:bodyPr/>
          <a:lstStyle/>
          <a:p>
            <a:r>
              <a:rPr lang="ja-JP" altLang="en-US"/>
              <a:t>管理者の流れ</a:t>
            </a:r>
          </a:p>
        </p:txBody>
      </p:sp>
      <p:pic>
        <p:nvPicPr>
          <p:cNvPr id="7" name="図 6">
            <a:extLst>
              <a:ext uri="{FF2B5EF4-FFF2-40B4-BE49-F238E27FC236}">
                <a16:creationId xmlns:a16="http://schemas.microsoft.com/office/drawing/2014/main" id="{39327F99-E3DA-4194-997F-6EE705B35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63" y="1912277"/>
            <a:ext cx="4334472" cy="3943227"/>
          </a:xfrm>
          <a:prstGeom prst="rect">
            <a:avLst/>
          </a:prstGeom>
        </p:spPr>
      </p:pic>
      <p:sp>
        <p:nvSpPr>
          <p:cNvPr id="13" name="テキスト ボックス 12">
            <a:extLst>
              <a:ext uri="{FF2B5EF4-FFF2-40B4-BE49-F238E27FC236}">
                <a16:creationId xmlns:a16="http://schemas.microsoft.com/office/drawing/2014/main" id="{A972ED09-94CC-453F-ABD9-6E926B1FA7D8}"/>
              </a:ext>
            </a:extLst>
          </p:cNvPr>
          <p:cNvSpPr txBox="1"/>
          <p:nvPr/>
        </p:nvSpPr>
        <p:spPr>
          <a:xfrm>
            <a:off x="1078436" y="6077092"/>
            <a:ext cx="2307325" cy="369332"/>
          </a:xfrm>
          <a:prstGeom prst="rect">
            <a:avLst/>
          </a:prstGeom>
          <a:noFill/>
        </p:spPr>
        <p:txBody>
          <a:bodyPr wrap="square" rtlCol="0">
            <a:spAutoFit/>
          </a:bodyPr>
          <a:lstStyle/>
          <a:p>
            <a:r>
              <a:rPr lang="ja-JP" altLang="en-US"/>
              <a:t>②実習登録画面</a:t>
            </a:r>
          </a:p>
        </p:txBody>
      </p:sp>
      <p:grpSp>
        <p:nvGrpSpPr>
          <p:cNvPr id="12" name="グループ化 11">
            <a:extLst>
              <a:ext uri="{FF2B5EF4-FFF2-40B4-BE49-F238E27FC236}">
                <a16:creationId xmlns:a16="http://schemas.microsoft.com/office/drawing/2014/main" id="{ACEDA1FE-FF09-4A96-AEF3-113564F9C98B}"/>
              </a:ext>
            </a:extLst>
          </p:cNvPr>
          <p:cNvGrpSpPr/>
          <p:nvPr/>
        </p:nvGrpSpPr>
        <p:grpSpPr>
          <a:xfrm>
            <a:off x="4471507" y="2871975"/>
            <a:ext cx="4487557" cy="2672506"/>
            <a:chOff x="4471507" y="2871975"/>
            <a:chExt cx="4487557" cy="2672506"/>
          </a:xfrm>
        </p:grpSpPr>
        <p:sp>
          <p:nvSpPr>
            <p:cNvPr id="6" name="矢印: 右 5">
              <a:extLst>
                <a:ext uri="{FF2B5EF4-FFF2-40B4-BE49-F238E27FC236}">
                  <a16:creationId xmlns:a16="http://schemas.microsoft.com/office/drawing/2014/main" id="{A14D5DAC-9F31-401F-A5D9-71724643D9EB}"/>
                </a:ext>
              </a:extLst>
            </p:cNvPr>
            <p:cNvSpPr/>
            <p:nvPr/>
          </p:nvSpPr>
          <p:spPr>
            <a:xfrm>
              <a:off x="4471507" y="3620654"/>
              <a:ext cx="701964" cy="526472"/>
            </a:xfrm>
            <a:prstGeom prst="rightArrow">
              <a:avLst>
                <a:gd name="adj1" fmla="val 38406"/>
                <a:gd name="adj2" fmla="val 673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7062615B-B2CB-4DF0-A458-A8F7B4749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5643" y="2871975"/>
              <a:ext cx="3713421" cy="2227031"/>
            </a:xfrm>
            <a:prstGeom prst="rect">
              <a:avLst/>
            </a:prstGeom>
          </p:spPr>
        </p:pic>
        <p:sp>
          <p:nvSpPr>
            <p:cNvPr id="15" name="テキスト ボックス 14">
              <a:extLst>
                <a:ext uri="{FF2B5EF4-FFF2-40B4-BE49-F238E27FC236}">
                  <a16:creationId xmlns:a16="http://schemas.microsoft.com/office/drawing/2014/main" id="{524067FB-A2D8-40B7-82F0-54F2E175A126}"/>
                </a:ext>
              </a:extLst>
            </p:cNvPr>
            <p:cNvSpPr txBox="1"/>
            <p:nvPr/>
          </p:nvSpPr>
          <p:spPr>
            <a:xfrm>
              <a:off x="6048496" y="5175149"/>
              <a:ext cx="2307325" cy="369332"/>
            </a:xfrm>
            <a:prstGeom prst="rect">
              <a:avLst/>
            </a:prstGeom>
            <a:noFill/>
          </p:spPr>
          <p:txBody>
            <a:bodyPr wrap="square" rtlCol="0">
              <a:spAutoFit/>
            </a:bodyPr>
            <a:lstStyle/>
            <a:p>
              <a:r>
                <a:rPr lang="ja-JP" altLang="en-US"/>
                <a:t>③実習登録確認画面</a:t>
              </a:r>
            </a:p>
          </p:txBody>
        </p:sp>
      </p:grpSp>
      <p:sp>
        <p:nvSpPr>
          <p:cNvPr id="2" name="スライド番号プレースホルダー 1">
            <a:extLst>
              <a:ext uri="{FF2B5EF4-FFF2-40B4-BE49-F238E27FC236}">
                <a16:creationId xmlns:a16="http://schemas.microsoft.com/office/drawing/2014/main" id="{FFE71CD1-06B1-4A60-9FD3-A790F403D225}"/>
              </a:ext>
            </a:extLst>
          </p:cNvPr>
          <p:cNvSpPr>
            <a:spLocks noGrp="1"/>
          </p:cNvSpPr>
          <p:nvPr>
            <p:ph type="sldNum" sz="quarter" idx="12"/>
          </p:nvPr>
        </p:nvSpPr>
        <p:spPr/>
        <p:txBody>
          <a:bodyPr/>
          <a:lstStyle/>
          <a:p>
            <a:fld id="{933E2CC5-C3B2-490C-A459-A605CA204965}" type="slidenum">
              <a:rPr kumimoji="1" lang="ja-JP" altLang="en-US" smtClean="0"/>
              <a:t>18</a:t>
            </a:fld>
            <a:endParaRPr kumimoji="1" lang="ja-JP" altLang="en-US"/>
          </a:p>
        </p:txBody>
      </p:sp>
      <p:sp>
        <p:nvSpPr>
          <p:cNvPr id="11" name="円: 塗りつぶしなし 10">
            <a:extLst>
              <a:ext uri="{FF2B5EF4-FFF2-40B4-BE49-F238E27FC236}">
                <a16:creationId xmlns:a16="http://schemas.microsoft.com/office/drawing/2014/main" id="{BEBA9A48-E50E-46CA-936C-0B9C7FD23B14}"/>
              </a:ext>
            </a:extLst>
          </p:cNvPr>
          <p:cNvSpPr/>
          <p:nvPr/>
        </p:nvSpPr>
        <p:spPr>
          <a:xfrm>
            <a:off x="1902106" y="5206163"/>
            <a:ext cx="659983" cy="446794"/>
          </a:xfrm>
          <a:prstGeom prst="donut">
            <a:avLst>
              <a:gd name="adj" fmla="val 1554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円: 塗りつぶしなし 13">
            <a:extLst>
              <a:ext uri="{FF2B5EF4-FFF2-40B4-BE49-F238E27FC236}">
                <a16:creationId xmlns:a16="http://schemas.microsoft.com/office/drawing/2014/main" id="{5007CAAB-E232-453F-B22B-EA50B5B9A324}"/>
              </a:ext>
            </a:extLst>
          </p:cNvPr>
          <p:cNvSpPr/>
          <p:nvPr/>
        </p:nvSpPr>
        <p:spPr>
          <a:xfrm>
            <a:off x="6842234" y="4363278"/>
            <a:ext cx="590110" cy="230641"/>
          </a:xfrm>
          <a:prstGeom prst="donut">
            <a:avLst>
              <a:gd name="adj" fmla="val 1554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603408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6503BA-729B-48CC-B481-2FF86D2EFF52}"/>
              </a:ext>
            </a:extLst>
          </p:cNvPr>
          <p:cNvSpPr>
            <a:spLocks noGrp="1"/>
          </p:cNvSpPr>
          <p:nvPr>
            <p:ph type="title"/>
          </p:nvPr>
        </p:nvSpPr>
        <p:spPr/>
        <p:txBody>
          <a:bodyPr/>
          <a:lstStyle/>
          <a:p>
            <a:r>
              <a:rPr lang="ja-JP" altLang="en-US"/>
              <a:t>管理者の流れ</a:t>
            </a:r>
          </a:p>
        </p:txBody>
      </p:sp>
      <p:sp>
        <p:nvSpPr>
          <p:cNvPr id="6" name="矢印: 右 5">
            <a:extLst>
              <a:ext uri="{FF2B5EF4-FFF2-40B4-BE49-F238E27FC236}">
                <a16:creationId xmlns:a16="http://schemas.microsoft.com/office/drawing/2014/main" id="{A14D5DAC-9F31-401F-A5D9-71724643D9EB}"/>
              </a:ext>
            </a:extLst>
          </p:cNvPr>
          <p:cNvSpPr/>
          <p:nvPr/>
        </p:nvSpPr>
        <p:spPr>
          <a:xfrm>
            <a:off x="4471507" y="3620654"/>
            <a:ext cx="701964" cy="526472"/>
          </a:xfrm>
          <a:prstGeom prst="rightArrow">
            <a:avLst>
              <a:gd name="adj1" fmla="val 38406"/>
              <a:gd name="adj2" fmla="val 673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58FC0A46-BC2F-4A33-B769-EE573C5E8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713" y="2771273"/>
            <a:ext cx="3657917" cy="2225233"/>
          </a:xfrm>
          <a:prstGeom prst="rect">
            <a:avLst/>
          </a:prstGeom>
        </p:spPr>
      </p:pic>
      <p:pic>
        <p:nvPicPr>
          <p:cNvPr id="9" name="図 8">
            <a:extLst>
              <a:ext uri="{FF2B5EF4-FFF2-40B4-BE49-F238E27FC236}">
                <a16:creationId xmlns:a16="http://schemas.microsoft.com/office/drawing/2014/main" id="{B8CD4B0F-D29D-45A5-AA46-5C3E8ACFAD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6310" y="365126"/>
            <a:ext cx="3657917" cy="6292796"/>
          </a:xfrm>
          <a:prstGeom prst="rect">
            <a:avLst/>
          </a:prstGeom>
        </p:spPr>
      </p:pic>
      <p:sp>
        <p:nvSpPr>
          <p:cNvPr id="11" name="フレーム 10">
            <a:extLst>
              <a:ext uri="{FF2B5EF4-FFF2-40B4-BE49-F238E27FC236}">
                <a16:creationId xmlns:a16="http://schemas.microsoft.com/office/drawing/2014/main" id="{5D5D3937-BBB9-41A1-A845-347329EEEE07}"/>
              </a:ext>
            </a:extLst>
          </p:cNvPr>
          <p:cNvSpPr/>
          <p:nvPr/>
        </p:nvSpPr>
        <p:spPr>
          <a:xfrm>
            <a:off x="5426577" y="4368679"/>
            <a:ext cx="3297382" cy="764311"/>
          </a:xfrm>
          <a:prstGeom prst="fram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1F45953E-6747-4FC5-BC70-6F2624E5CA61}"/>
              </a:ext>
            </a:extLst>
          </p:cNvPr>
          <p:cNvSpPr txBox="1"/>
          <p:nvPr/>
        </p:nvSpPr>
        <p:spPr>
          <a:xfrm>
            <a:off x="1203483" y="5132990"/>
            <a:ext cx="2307325" cy="369332"/>
          </a:xfrm>
          <a:prstGeom prst="rect">
            <a:avLst/>
          </a:prstGeom>
          <a:noFill/>
        </p:spPr>
        <p:txBody>
          <a:bodyPr wrap="square" rtlCol="0">
            <a:spAutoFit/>
          </a:bodyPr>
          <a:lstStyle/>
          <a:p>
            <a:r>
              <a:rPr lang="ja-JP" altLang="en-US"/>
              <a:t>④実習登録完了画面</a:t>
            </a:r>
          </a:p>
        </p:txBody>
      </p:sp>
      <p:sp>
        <p:nvSpPr>
          <p:cNvPr id="2" name="スライド番号プレースホルダー 1">
            <a:extLst>
              <a:ext uri="{FF2B5EF4-FFF2-40B4-BE49-F238E27FC236}">
                <a16:creationId xmlns:a16="http://schemas.microsoft.com/office/drawing/2014/main" id="{8E64B0C5-A4E5-4066-B174-3F859E5BAF1E}"/>
              </a:ext>
            </a:extLst>
          </p:cNvPr>
          <p:cNvSpPr>
            <a:spLocks noGrp="1"/>
          </p:cNvSpPr>
          <p:nvPr>
            <p:ph type="sldNum" sz="quarter" idx="12"/>
          </p:nvPr>
        </p:nvSpPr>
        <p:spPr/>
        <p:txBody>
          <a:bodyPr/>
          <a:lstStyle/>
          <a:p>
            <a:fld id="{933E2CC5-C3B2-490C-A459-A605CA204965}" type="slidenum">
              <a:rPr kumimoji="1" lang="ja-JP" altLang="en-US" smtClean="0"/>
              <a:t>19</a:t>
            </a:fld>
            <a:endParaRPr kumimoji="1" lang="ja-JP" altLang="en-US"/>
          </a:p>
        </p:txBody>
      </p:sp>
      <p:sp>
        <p:nvSpPr>
          <p:cNvPr id="10" name="円: 塗りつぶしなし 9">
            <a:extLst>
              <a:ext uri="{FF2B5EF4-FFF2-40B4-BE49-F238E27FC236}">
                <a16:creationId xmlns:a16="http://schemas.microsoft.com/office/drawing/2014/main" id="{685A348A-EE8A-4DA3-99B3-DA6F305CBE5F}"/>
              </a:ext>
            </a:extLst>
          </p:cNvPr>
          <p:cNvSpPr/>
          <p:nvPr/>
        </p:nvSpPr>
        <p:spPr>
          <a:xfrm>
            <a:off x="1754312" y="4229732"/>
            <a:ext cx="659983" cy="413830"/>
          </a:xfrm>
          <a:prstGeom prst="donut">
            <a:avLst>
              <a:gd name="adj" fmla="val 1554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001573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B608102-BC2B-44E9-8110-3088AAF86BEF}"/>
              </a:ext>
            </a:extLst>
          </p:cNvPr>
          <p:cNvSpPr>
            <a:spLocks noGrp="1"/>
          </p:cNvSpPr>
          <p:nvPr>
            <p:ph type="title"/>
          </p:nvPr>
        </p:nvSpPr>
        <p:spPr/>
        <p:txBody>
          <a:bodyPr/>
          <a:lstStyle/>
          <a:p>
            <a:r>
              <a:rPr lang="ja-JP" altLang="en-US"/>
              <a:t>目次</a:t>
            </a:r>
          </a:p>
        </p:txBody>
      </p:sp>
      <p:sp>
        <p:nvSpPr>
          <p:cNvPr id="6" name="コンテンツ プレースホルダー 5">
            <a:extLst>
              <a:ext uri="{FF2B5EF4-FFF2-40B4-BE49-F238E27FC236}">
                <a16:creationId xmlns:a16="http://schemas.microsoft.com/office/drawing/2014/main" id="{F8DBD8D3-8227-4694-8BDF-F611D70D2821}"/>
              </a:ext>
            </a:extLst>
          </p:cNvPr>
          <p:cNvSpPr>
            <a:spLocks noGrp="1"/>
          </p:cNvSpPr>
          <p:nvPr>
            <p:ph idx="1"/>
          </p:nvPr>
        </p:nvSpPr>
        <p:spPr>
          <a:xfrm>
            <a:off x="628650" y="1690689"/>
            <a:ext cx="7886700" cy="4238164"/>
          </a:xfrm>
        </p:spPr>
        <p:txBody>
          <a:bodyPr vert="horz" lIns="91440" tIns="45720" rIns="91440" bIns="45720" rtlCol="0" anchor="t">
            <a:normAutofit/>
          </a:bodyPr>
          <a:lstStyle/>
          <a:p>
            <a:pPr marL="514350" indent="-514350">
              <a:buFont typeface="+mj-lt"/>
              <a:buAutoNum type="arabicPeriod"/>
            </a:pPr>
            <a:r>
              <a:rPr lang="ja-JP" altLang="en-US" sz="2400"/>
              <a:t>研究背景</a:t>
            </a:r>
            <a:endParaRPr lang="en-US" altLang="ja-JP" sz="2400"/>
          </a:p>
          <a:p>
            <a:pPr marL="514350" indent="-514350">
              <a:buFont typeface="+mj-lt"/>
              <a:buAutoNum type="arabicPeriod"/>
            </a:pPr>
            <a:r>
              <a:rPr lang="ja-JP" altLang="en-US" sz="2400"/>
              <a:t>システム概要</a:t>
            </a:r>
            <a:endParaRPr lang="en-US" altLang="ja-JP" sz="2400"/>
          </a:p>
          <a:p>
            <a:pPr marL="514350" indent="-514350">
              <a:buAutoNum type="arabicPeriod"/>
            </a:pPr>
            <a:r>
              <a:rPr lang="ja-JP" altLang="en-US" sz="2400">
                <a:ea typeface="游ゴシック"/>
                <a:cs typeface="Calibri"/>
              </a:rPr>
              <a:t>事前登録を行う流れ</a:t>
            </a:r>
          </a:p>
          <a:p>
            <a:pPr marL="514350" indent="-514350">
              <a:buFont typeface="+mj-lt"/>
              <a:buAutoNum type="arabicPeriod"/>
            </a:pPr>
            <a:r>
              <a:rPr lang="ja-JP" altLang="en-US" sz="2400"/>
              <a:t>実習登録を行う流れ</a:t>
            </a:r>
            <a:endParaRPr lang="en-US" altLang="ja-JP" sz="2400"/>
          </a:p>
          <a:p>
            <a:pPr marL="514350" indent="-514350">
              <a:buFont typeface="+mj-lt"/>
              <a:buAutoNum type="arabicPeriod"/>
            </a:pPr>
            <a:r>
              <a:rPr lang="ja-JP" altLang="en-US" sz="2400"/>
              <a:t>管理者の流れ</a:t>
            </a:r>
            <a:endParaRPr lang="en-US" altLang="ja-JP" sz="2400"/>
          </a:p>
          <a:p>
            <a:pPr marL="514350" indent="-514350">
              <a:buFont typeface="+mj-lt"/>
              <a:buAutoNum type="arabicPeriod"/>
            </a:pPr>
            <a:r>
              <a:rPr lang="ja-JP" altLang="en-US" sz="2400"/>
              <a:t>実証実験</a:t>
            </a:r>
            <a:endParaRPr lang="en-US" altLang="ja-JP" sz="2400"/>
          </a:p>
          <a:p>
            <a:pPr marL="514350" indent="-514350">
              <a:buFont typeface="+mj-lt"/>
              <a:buAutoNum type="arabicPeriod"/>
            </a:pPr>
            <a:r>
              <a:rPr lang="ja-JP" altLang="en-US" sz="2400"/>
              <a:t>まとめ</a:t>
            </a:r>
            <a:endParaRPr lang="en-US" altLang="ja-JP" sz="2400"/>
          </a:p>
          <a:p>
            <a:pPr marL="514350" indent="-514350">
              <a:buFont typeface="+mj-lt"/>
              <a:buAutoNum type="arabicPeriod"/>
            </a:pPr>
            <a:r>
              <a:rPr lang="ja-JP" altLang="en-US" sz="2400"/>
              <a:t>今後の課題</a:t>
            </a:r>
            <a:endParaRPr lang="en-US" altLang="ja-JP" sz="2400"/>
          </a:p>
          <a:p>
            <a:pPr marL="514350" indent="-514350">
              <a:buFont typeface="+mj-lt"/>
              <a:buAutoNum type="arabicPeriod"/>
            </a:pPr>
            <a:endParaRPr lang="en-US" altLang="ja-JP" sz="2400"/>
          </a:p>
          <a:p>
            <a:pPr marL="514350" indent="-514350">
              <a:buFont typeface="+mj-lt"/>
              <a:buAutoNum type="arabicPeriod"/>
            </a:pPr>
            <a:endParaRPr lang="ja-JP" altLang="en-US"/>
          </a:p>
        </p:txBody>
      </p:sp>
      <p:sp>
        <p:nvSpPr>
          <p:cNvPr id="3" name="スライド番号プレースホルダー 2">
            <a:extLst>
              <a:ext uri="{FF2B5EF4-FFF2-40B4-BE49-F238E27FC236}">
                <a16:creationId xmlns:a16="http://schemas.microsoft.com/office/drawing/2014/main" id="{D6AC2B99-DADF-47FF-BC99-7A4814D7A7D5}"/>
              </a:ext>
            </a:extLst>
          </p:cNvPr>
          <p:cNvSpPr>
            <a:spLocks noGrp="1"/>
          </p:cNvSpPr>
          <p:nvPr>
            <p:ph type="sldNum" sz="quarter" idx="12"/>
          </p:nvPr>
        </p:nvSpPr>
        <p:spPr/>
        <p:txBody>
          <a:bodyPr/>
          <a:lstStyle/>
          <a:p>
            <a:fld id="{933E2CC5-C3B2-490C-A459-A605CA204965}" type="slidenum">
              <a:rPr kumimoji="1" lang="ja-JP" altLang="en-US" smtClean="0"/>
              <a:t>2</a:t>
            </a:fld>
            <a:endParaRPr kumimoji="1" lang="ja-JP" altLang="en-US"/>
          </a:p>
        </p:txBody>
      </p:sp>
    </p:spTree>
    <p:extLst>
      <p:ext uri="{BB962C8B-B14F-4D97-AF65-F5344CB8AC3E}">
        <p14:creationId xmlns:p14="http://schemas.microsoft.com/office/powerpoint/2010/main" val="1052312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6503BA-729B-48CC-B481-2FF86D2EFF52}"/>
              </a:ext>
            </a:extLst>
          </p:cNvPr>
          <p:cNvSpPr>
            <a:spLocks noGrp="1"/>
          </p:cNvSpPr>
          <p:nvPr>
            <p:ph type="title"/>
          </p:nvPr>
        </p:nvSpPr>
        <p:spPr/>
        <p:txBody>
          <a:bodyPr/>
          <a:lstStyle/>
          <a:p>
            <a:r>
              <a:rPr lang="ja-JP" altLang="en-US"/>
              <a:t>管理者の流れ</a:t>
            </a:r>
          </a:p>
        </p:txBody>
      </p:sp>
      <p:pic>
        <p:nvPicPr>
          <p:cNvPr id="8" name="図 7">
            <a:extLst>
              <a:ext uri="{FF2B5EF4-FFF2-40B4-BE49-F238E27FC236}">
                <a16:creationId xmlns:a16="http://schemas.microsoft.com/office/drawing/2014/main" id="{ED5AC387-A0AC-47FA-932E-8DAA6D5F2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7942" y="484152"/>
            <a:ext cx="3657917" cy="6292796"/>
          </a:xfrm>
          <a:prstGeom prst="rect">
            <a:avLst/>
          </a:prstGeom>
        </p:spPr>
      </p:pic>
      <p:sp>
        <p:nvSpPr>
          <p:cNvPr id="7" name="円: 塗りつぶしなし 6">
            <a:extLst>
              <a:ext uri="{FF2B5EF4-FFF2-40B4-BE49-F238E27FC236}">
                <a16:creationId xmlns:a16="http://schemas.microsoft.com/office/drawing/2014/main" id="{2A9DA90A-E217-443B-B1D6-76A8359F7236}"/>
              </a:ext>
            </a:extLst>
          </p:cNvPr>
          <p:cNvSpPr/>
          <p:nvPr/>
        </p:nvSpPr>
        <p:spPr>
          <a:xfrm>
            <a:off x="7806713" y="4636654"/>
            <a:ext cx="616020" cy="419792"/>
          </a:xfrm>
          <a:prstGeom prst="donut">
            <a:avLst>
              <a:gd name="adj" fmla="val 1554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スライド番号プレースホルダー 1">
            <a:extLst>
              <a:ext uri="{FF2B5EF4-FFF2-40B4-BE49-F238E27FC236}">
                <a16:creationId xmlns:a16="http://schemas.microsoft.com/office/drawing/2014/main" id="{96C4DD75-A81A-41A9-A321-B54E6A0A52FD}"/>
              </a:ext>
            </a:extLst>
          </p:cNvPr>
          <p:cNvSpPr>
            <a:spLocks noGrp="1"/>
          </p:cNvSpPr>
          <p:nvPr>
            <p:ph type="sldNum" sz="quarter" idx="12"/>
          </p:nvPr>
        </p:nvSpPr>
        <p:spPr/>
        <p:txBody>
          <a:bodyPr/>
          <a:lstStyle/>
          <a:p>
            <a:fld id="{933E2CC5-C3B2-490C-A459-A605CA204965}" type="slidenum">
              <a:rPr kumimoji="1" lang="ja-JP" altLang="en-US" smtClean="0"/>
              <a:t>20</a:t>
            </a:fld>
            <a:endParaRPr kumimoji="1" lang="ja-JP" altLang="en-US"/>
          </a:p>
        </p:txBody>
      </p:sp>
      <p:sp>
        <p:nvSpPr>
          <p:cNvPr id="10" name="テキスト ボックス 9">
            <a:extLst>
              <a:ext uri="{FF2B5EF4-FFF2-40B4-BE49-F238E27FC236}">
                <a16:creationId xmlns:a16="http://schemas.microsoft.com/office/drawing/2014/main" id="{9A1D5D48-932A-40A0-A395-FB4EF49EB116}"/>
              </a:ext>
            </a:extLst>
          </p:cNvPr>
          <p:cNvSpPr txBox="1"/>
          <p:nvPr/>
        </p:nvSpPr>
        <p:spPr>
          <a:xfrm>
            <a:off x="1720306" y="5990146"/>
            <a:ext cx="2307325" cy="646331"/>
          </a:xfrm>
          <a:prstGeom prst="rect">
            <a:avLst/>
          </a:prstGeom>
          <a:noFill/>
        </p:spPr>
        <p:txBody>
          <a:bodyPr wrap="square" rtlCol="0">
            <a:spAutoFit/>
          </a:bodyPr>
          <a:lstStyle/>
          <a:p>
            <a:r>
              <a:rPr lang="ja-JP" altLang="en-US"/>
              <a:t>①受講学生</a:t>
            </a:r>
            <a:endParaRPr lang="en-US" altLang="ja-JP"/>
          </a:p>
          <a:p>
            <a:r>
              <a:rPr lang="ja-JP" altLang="en-US"/>
              <a:t>実習詳細画面</a:t>
            </a:r>
          </a:p>
        </p:txBody>
      </p:sp>
    </p:spTree>
    <p:extLst>
      <p:ext uri="{BB962C8B-B14F-4D97-AF65-F5344CB8AC3E}">
        <p14:creationId xmlns:p14="http://schemas.microsoft.com/office/powerpoint/2010/main" val="3202719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8B4CCC-83A3-4377-9CFB-379D4D772E6E}"/>
              </a:ext>
            </a:extLst>
          </p:cNvPr>
          <p:cNvSpPr>
            <a:spLocks noGrp="1"/>
          </p:cNvSpPr>
          <p:nvPr>
            <p:ph type="title"/>
          </p:nvPr>
        </p:nvSpPr>
        <p:spPr/>
        <p:txBody>
          <a:bodyPr/>
          <a:lstStyle/>
          <a:p>
            <a:r>
              <a:rPr kumimoji="1" lang="ja-JP" altLang="en-US"/>
              <a:t>管理者の流れ</a:t>
            </a:r>
          </a:p>
        </p:txBody>
      </p:sp>
      <p:pic>
        <p:nvPicPr>
          <p:cNvPr id="7" name="図 6">
            <a:extLst>
              <a:ext uri="{FF2B5EF4-FFF2-40B4-BE49-F238E27FC236}">
                <a16:creationId xmlns:a16="http://schemas.microsoft.com/office/drawing/2014/main" id="{8D233C09-7EBA-4A7A-A028-D94A4BD77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2498" y="517087"/>
            <a:ext cx="3977985" cy="6119390"/>
          </a:xfrm>
          <a:prstGeom prst="rect">
            <a:avLst/>
          </a:prstGeom>
        </p:spPr>
      </p:pic>
      <p:sp>
        <p:nvSpPr>
          <p:cNvPr id="5" name="円: 塗りつぶしなし 4">
            <a:extLst>
              <a:ext uri="{FF2B5EF4-FFF2-40B4-BE49-F238E27FC236}">
                <a16:creationId xmlns:a16="http://schemas.microsoft.com/office/drawing/2014/main" id="{0B8AF088-6CEF-4EFA-AD7B-DACB11B22626}"/>
              </a:ext>
            </a:extLst>
          </p:cNvPr>
          <p:cNvSpPr/>
          <p:nvPr/>
        </p:nvSpPr>
        <p:spPr>
          <a:xfrm>
            <a:off x="5852228" y="1200726"/>
            <a:ext cx="838523" cy="419792"/>
          </a:xfrm>
          <a:prstGeom prst="donut">
            <a:avLst>
              <a:gd name="adj" fmla="val 1554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スライド番号プレースホルダー 2">
            <a:extLst>
              <a:ext uri="{FF2B5EF4-FFF2-40B4-BE49-F238E27FC236}">
                <a16:creationId xmlns:a16="http://schemas.microsoft.com/office/drawing/2014/main" id="{ED16FEC6-ED54-4F34-9A2C-A1A574C4A6F8}"/>
              </a:ext>
            </a:extLst>
          </p:cNvPr>
          <p:cNvSpPr>
            <a:spLocks noGrp="1"/>
          </p:cNvSpPr>
          <p:nvPr>
            <p:ph type="sldNum" sz="quarter" idx="12"/>
          </p:nvPr>
        </p:nvSpPr>
        <p:spPr/>
        <p:txBody>
          <a:bodyPr/>
          <a:lstStyle/>
          <a:p>
            <a:fld id="{933E2CC5-C3B2-490C-A459-A605CA204965}" type="slidenum">
              <a:rPr kumimoji="1" lang="ja-JP" altLang="en-US" smtClean="0"/>
              <a:t>21</a:t>
            </a:fld>
            <a:endParaRPr kumimoji="1" lang="ja-JP" altLang="en-US"/>
          </a:p>
        </p:txBody>
      </p:sp>
      <p:sp>
        <p:nvSpPr>
          <p:cNvPr id="9" name="テキスト ボックス 8">
            <a:extLst>
              <a:ext uri="{FF2B5EF4-FFF2-40B4-BE49-F238E27FC236}">
                <a16:creationId xmlns:a16="http://schemas.microsoft.com/office/drawing/2014/main" id="{8D83C276-60EF-406D-9839-1164F4D0C89D}"/>
              </a:ext>
            </a:extLst>
          </p:cNvPr>
          <p:cNvSpPr txBox="1"/>
          <p:nvPr/>
        </p:nvSpPr>
        <p:spPr>
          <a:xfrm>
            <a:off x="1720306" y="5990146"/>
            <a:ext cx="2307325" cy="646331"/>
          </a:xfrm>
          <a:prstGeom prst="rect">
            <a:avLst/>
          </a:prstGeom>
          <a:noFill/>
        </p:spPr>
        <p:txBody>
          <a:bodyPr wrap="square" rtlCol="0">
            <a:spAutoFit/>
          </a:bodyPr>
          <a:lstStyle/>
          <a:p>
            <a:r>
              <a:rPr lang="ja-JP" altLang="en-US"/>
              <a:t>①受講学生</a:t>
            </a:r>
            <a:endParaRPr lang="en-US" altLang="ja-JP"/>
          </a:p>
          <a:p>
            <a:r>
              <a:rPr lang="ja-JP" altLang="en-US"/>
              <a:t>実習詳細画面</a:t>
            </a:r>
          </a:p>
        </p:txBody>
      </p:sp>
    </p:spTree>
    <p:extLst>
      <p:ext uri="{BB962C8B-B14F-4D97-AF65-F5344CB8AC3E}">
        <p14:creationId xmlns:p14="http://schemas.microsoft.com/office/powerpoint/2010/main" val="2815226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6503BA-729B-48CC-B481-2FF86D2EFF52}"/>
              </a:ext>
            </a:extLst>
          </p:cNvPr>
          <p:cNvSpPr>
            <a:spLocks noGrp="1"/>
          </p:cNvSpPr>
          <p:nvPr>
            <p:ph type="title"/>
          </p:nvPr>
        </p:nvSpPr>
        <p:spPr/>
        <p:txBody>
          <a:bodyPr/>
          <a:lstStyle/>
          <a:p>
            <a:r>
              <a:rPr lang="ja-JP" altLang="en-US"/>
              <a:t>管理者の流れ</a:t>
            </a:r>
          </a:p>
        </p:txBody>
      </p:sp>
      <p:sp>
        <p:nvSpPr>
          <p:cNvPr id="6" name="矢印: 右 5">
            <a:extLst>
              <a:ext uri="{FF2B5EF4-FFF2-40B4-BE49-F238E27FC236}">
                <a16:creationId xmlns:a16="http://schemas.microsoft.com/office/drawing/2014/main" id="{A14D5DAC-9F31-401F-A5D9-71724643D9EB}"/>
              </a:ext>
            </a:extLst>
          </p:cNvPr>
          <p:cNvSpPr/>
          <p:nvPr/>
        </p:nvSpPr>
        <p:spPr>
          <a:xfrm>
            <a:off x="4008582" y="3429000"/>
            <a:ext cx="701964" cy="526472"/>
          </a:xfrm>
          <a:prstGeom prst="rightArrow">
            <a:avLst>
              <a:gd name="adj1" fmla="val 38406"/>
              <a:gd name="adj2" fmla="val 673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8E7773B6-FC2D-4E89-9BB4-FDCBB6B58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22" y="2722247"/>
            <a:ext cx="3542514" cy="2174748"/>
          </a:xfrm>
          <a:prstGeom prst="rect">
            <a:avLst/>
          </a:prstGeom>
        </p:spPr>
      </p:pic>
      <p:pic>
        <p:nvPicPr>
          <p:cNvPr id="8" name="図 7">
            <a:extLst>
              <a:ext uri="{FF2B5EF4-FFF2-40B4-BE49-F238E27FC236}">
                <a16:creationId xmlns:a16="http://schemas.microsoft.com/office/drawing/2014/main" id="{DC3AD1DF-AEA5-469A-9177-08012E0782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2292" y="2251931"/>
            <a:ext cx="3886537" cy="2880610"/>
          </a:xfrm>
          <a:prstGeom prst="rect">
            <a:avLst/>
          </a:prstGeom>
        </p:spPr>
      </p:pic>
      <p:sp>
        <p:nvSpPr>
          <p:cNvPr id="10" name="テキスト ボックス 9">
            <a:extLst>
              <a:ext uri="{FF2B5EF4-FFF2-40B4-BE49-F238E27FC236}">
                <a16:creationId xmlns:a16="http://schemas.microsoft.com/office/drawing/2014/main" id="{8AE20772-9DED-4EB4-BCAA-58573E3062CD}"/>
              </a:ext>
            </a:extLst>
          </p:cNvPr>
          <p:cNvSpPr txBox="1"/>
          <p:nvPr/>
        </p:nvSpPr>
        <p:spPr>
          <a:xfrm>
            <a:off x="898577" y="5132541"/>
            <a:ext cx="2307325" cy="369332"/>
          </a:xfrm>
          <a:prstGeom prst="rect">
            <a:avLst/>
          </a:prstGeom>
          <a:noFill/>
        </p:spPr>
        <p:txBody>
          <a:bodyPr wrap="square" rtlCol="0">
            <a:spAutoFit/>
          </a:bodyPr>
          <a:lstStyle/>
          <a:p>
            <a:r>
              <a:rPr lang="ja-JP" altLang="en-US"/>
              <a:t>②削除確認画面</a:t>
            </a:r>
          </a:p>
        </p:txBody>
      </p:sp>
      <p:sp>
        <p:nvSpPr>
          <p:cNvPr id="11" name="テキスト ボックス 10">
            <a:extLst>
              <a:ext uri="{FF2B5EF4-FFF2-40B4-BE49-F238E27FC236}">
                <a16:creationId xmlns:a16="http://schemas.microsoft.com/office/drawing/2014/main" id="{86FD080F-C014-4997-A937-35C0F151A707}"/>
              </a:ext>
            </a:extLst>
          </p:cNvPr>
          <p:cNvSpPr txBox="1"/>
          <p:nvPr/>
        </p:nvSpPr>
        <p:spPr>
          <a:xfrm>
            <a:off x="6087164" y="5336279"/>
            <a:ext cx="2307325" cy="369332"/>
          </a:xfrm>
          <a:prstGeom prst="rect">
            <a:avLst/>
          </a:prstGeom>
          <a:noFill/>
        </p:spPr>
        <p:txBody>
          <a:bodyPr wrap="square" rtlCol="0">
            <a:spAutoFit/>
          </a:bodyPr>
          <a:lstStyle/>
          <a:p>
            <a:r>
              <a:rPr lang="ja-JP" altLang="en-US"/>
              <a:t>③削除完了画面</a:t>
            </a:r>
          </a:p>
        </p:txBody>
      </p:sp>
      <p:sp>
        <p:nvSpPr>
          <p:cNvPr id="2" name="スライド番号プレースホルダー 1">
            <a:extLst>
              <a:ext uri="{FF2B5EF4-FFF2-40B4-BE49-F238E27FC236}">
                <a16:creationId xmlns:a16="http://schemas.microsoft.com/office/drawing/2014/main" id="{C3CBC0AD-E7A6-4241-9EF4-C03E4A89DC23}"/>
              </a:ext>
            </a:extLst>
          </p:cNvPr>
          <p:cNvSpPr>
            <a:spLocks noGrp="1"/>
          </p:cNvSpPr>
          <p:nvPr>
            <p:ph type="sldNum" sz="quarter" idx="12"/>
          </p:nvPr>
        </p:nvSpPr>
        <p:spPr/>
        <p:txBody>
          <a:bodyPr/>
          <a:lstStyle/>
          <a:p>
            <a:fld id="{933E2CC5-C3B2-490C-A459-A605CA204965}" type="slidenum">
              <a:rPr kumimoji="1" lang="ja-JP" altLang="en-US" smtClean="0"/>
              <a:t>22</a:t>
            </a:fld>
            <a:endParaRPr kumimoji="1" lang="ja-JP" altLang="en-US"/>
          </a:p>
        </p:txBody>
      </p:sp>
      <p:sp>
        <p:nvSpPr>
          <p:cNvPr id="12" name="円: 塗りつぶしなし 11">
            <a:extLst>
              <a:ext uri="{FF2B5EF4-FFF2-40B4-BE49-F238E27FC236}">
                <a16:creationId xmlns:a16="http://schemas.microsoft.com/office/drawing/2014/main" id="{755F5E75-A323-4C49-8CE9-9081B68E4497}"/>
              </a:ext>
            </a:extLst>
          </p:cNvPr>
          <p:cNvSpPr/>
          <p:nvPr/>
        </p:nvSpPr>
        <p:spPr>
          <a:xfrm>
            <a:off x="1565587" y="3732075"/>
            <a:ext cx="659983" cy="446794"/>
          </a:xfrm>
          <a:prstGeom prst="donut">
            <a:avLst>
              <a:gd name="adj" fmla="val 1554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円: 塗りつぶしなし 12">
            <a:extLst>
              <a:ext uri="{FF2B5EF4-FFF2-40B4-BE49-F238E27FC236}">
                <a16:creationId xmlns:a16="http://schemas.microsoft.com/office/drawing/2014/main" id="{7E0EC8D3-D8E7-409F-9E2E-C8215296D2E7}"/>
              </a:ext>
            </a:extLst>
          </p:cNvPr>
          <p:cNvSpPr/>
          <p:nvPr/>
        </p:nvSpPr>
        <p:spPr>
          <a:xfrm>
            <a:off x="6665568" y="4448877"/>
            <a:ext cx="659983" cy="446794"/>
          </a:xfrm>
          <a:prstGeom prst="donut">
            <a:avLst>
              <a:gd name="adj" fmla="val 1554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9" name="図 8">
            <a:extLst>
              <a:ext uri="{FF2B5EF4-FFF2-40B4-BE49-F238E27FC236}">
                <a16:creationId xmlns:a16="http://schemas.microsoft.com/office/drawing/2014/main" id="{C9AB7EC7-7376-408E-9B53-329AE6D502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2623" y="1529376"/>
            <a:ext cx="5769087" cy="4852191"/>
          </a:xfrm>
          <a:prstGeom prst="rect">
            <a:avLst/>
          </a:prstGeom>
          <a:ln w="57150">
            <a:solidFill>
              <a:srgbClr val="FF0000"/>
            </a:solidFill>
          </a:ln>
        </p:spPr>
      </p:pic>
    </p:spTree>
    <p:extLst>
      <p:ext uri="{BB962C8B-B14F-4D97-AF65-F5344CB8AC3E}">
        <p14:creationId xmlns:p14="http://schemas.microsoft.com/office/powerpoint/2010/main" val="127787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322DA3B8-4796-40E5-A9D7-8E2A62101B17}"/>
              </a:ext>
            </a:extLst>
          </p:cNvPr>
          <p:cNvPicPr>
            <a:picLocks noChangeAspect="1"/>
          </p:cNvPicPr>
          <p:nvPr/>
        </p:nvPicPr>
        <p:blipFill rotWithShape="1">
          <a:blip r:embed="rId3">
            <a:extLst>
              <a:ext uri="{28A0092B-C50C-407E-A947-70E740481C1C}">
                <a14:useLocalDpi xmlns:a14="http://schemas.microsoft.com/office/drawing/2010/main" val="0"/>
              </a:ext>
            </a:extLst>
          </a:blip>
          <a:srcRect l="13706" r="12332"/>
          <a:stretch/>
        </p:blipFill>
        <p:spPr>
          <a:xfrm>
            <a:off x="195988" y="1615785"/>
            <a:ext cx="3397130" cy="4673887"/>
          </a:xfrm>
          <a:prstGeom prst="rect">
            <a:avLst/>
          </a:prstGeom>
        </p:spPr>
      </p:pic>
      <p:sp>
        <p:nvSpPr>
          <p:cNvPr id="4" name="タイトル 3">
            <a:extLst>
              <a:ext uri="{FF2B5EF4-FFF2-40B4-BE49-F238E27FC236}">
                <a16:creationId xmlns:a16="http://schemas.microsoft.com/office/drawing/2014/main" id="{BC6503BA-729B-48CC-B481-2FF86D2EFF52}"/>
              </a:ext>
            </a:extLst>
          </p:cNvPr>
          <p:cNvSpPr>
            <a:spLocks noGrp="1"/>
          </p:cNvSpPr>
          <p:nvPr>
            <p:ph type="title"/>
          </p:nvPr>
        </p:nvSpPr>
        <p:spPr/>
        <p:txBody>
          <a:bodyPr/>
          <a:lstStyle/>
          <a:p>
            <a:r>
              <a:rPr lang="ja-JP" altLang="en-US"/>
              <a:t>管理者の流れ</a:t>
            </a:r>
          </a:p>
        </p:txBody>
      </p:sp>
      <p:sp>
        <p:nvSpPr>
          <p:cNvPr id="5" name="円: 塗りつぶしなし 4">
            <a:extLst>
              <a:ext uri="{FF2B5EF4-FFF2-40B4-BE49-F238E27FC236}">
                <a16:creationId xmlns:a16="http://schemas.microsoft.com/office/drawing/2014/main" id="{13115479-091A-4168-8BCA-82C41C3C29F3}"/>
              </a:ext>
            </a:extLst>
          </p:cNvPr>
          <p:cNvSpPr/>
          <p:nvPr/>
        </p:nvSpPr>
        <p:spPr>
          <a:xfrm>
            <a:off x="1342089" y="4420985"/>
            <a:ext cx="1104927" cy="672407"/>
          </a:xfrm>
          <a:prstGeom prst="donut">
            <a:avLst>
              <a:gd name="adj" fmla="val 1554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矢印: 右 5">
            <a:extLst>
              <a:ext uri="{FF2B5EF4-FFF2-40B4-BE49-F238E27FC236}">
                <a16:creationId xmlns:a16="http://schemas.microsoft.com/office/drawing/2014/main" id="{A14D5DAC-9F31-401F-A5D9-71724643D9EB}"/>
              </a:ext>
            </a:extLst>
          </p:cNvPr>
          <p:cNvSpPr/>
          <p:nvPr/>
        </p:nvSpPr>
        <p:spPr>
          <a:xfrm>
            <a:off x="3865371" y="3731563"/>
            <a:ext cx="701964" cy="526472"/>
          </a:xfrm>
          <a:prstGeom prst="rightArrow">
            <a:avLst>
              <a:gd name="adj1" fmla="val 38406"/>
              <a:gd name="adj2" fmla="val 673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1756343C-7F67-4DC0-AA25-5229D9A072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7648" y="1615784"/>
            <a:ext cx="3587702" cy="4673887"/>
          </a:xfrm>
          <a:prstGeom prst="rect">
            <a:avLst/>
          </a:prstGeom>
        </p:spPr>
      </p:pic>
      <p:pic>
        <p:nvPicPr>
          <p:cNvPr id="3" name="図 2">
            <a:extLst>
              <a:ext uri="{FF2B5EF4-FFF2-40B4-BE49-F238E27FC236}">
                <a16:creationId xmlns:a16="http://schemas.microsoft.com/office/drawing/2014/main" id="{74CC59A8-3B5D-4775-ADAA-3F5F7314F59A}"/>
              </a:ext>
            </a:extLst>
          </p:cNvPr>
          <p:cNvPicPr>
            <a:picLocks noChangeAspect="1"/>
          </p:cNvPicPr>
          <p:nvPr/>
        </p:nvPicPr>
        <p:blipFill rotWithShape="1">
          <a:blip r:embed="rId5"/>
          <a:srcRect t="-426"/>
          <a:stretch/>
        </p:blipFill>
        <p:spPr>
          <a:xfrm>
            <a:off x="4993438" y="1615783"/>
            <a:ext cx="3505152" cy="4673887"/>
          </a:xfrm>
          <a:prstGeom prst="rect">
            <a:avLst/>
          </a:prstGeom>
        </p:spPr>
      </p:pic>
      <p:sp>
        <p:nvSpPr>
          <p:cNvPr id="10" name="テキスト ボックス 9">
            <a:extLst>
              <a:ext uri="{FF2B5EF4-FFF2-40B4-BE49-F238E27FC236}">
                <a16:creationId xmlns:a16="http://schemas.microsoft.com/office/drawing/2014/main" id="{5FC317EB-1DF5-4F94-8BB4-00626D740E08}"/>
              </a:ext>
            </a:extLst>
          </p:cNvPr>
          <p:cNvSpPr txBox="1"/>
          <p:nvPr/>
        </p:nvSpPr>
        <p:spPr>
          <a:xfrm>
            <a:off x="740890" y="6369023"/>
            <a:ext cx="2307325" cy="369332"/>
          </a:xfrm>
          <a:prstGeom prst="rect">
            <a:avLst/>
          </a:prstGeom>
          <a:noFill/>
        </p:spPr>
        <p:txBody>
          <a:bodyPr wrap="square" rtlCol="0">
            <a:spAutoFit/>
          </a:bodyPr>
          <a:lstStyle/>
          <a:p>
            <a:r>
              <a:rPr lang="ja-JP" altLang="en-US"/>
              <a:t>①管理者ホーム画面</a:t>
            </a:r>
          </a:p>
        </p:txBody>
      </p:sp>
      <p:sp>
        <p:nvSpPr>
          <p:cNvPr id="11" name="テキスト ボックス 10">
            <a:extLst>
              <a:ext uri="{FF2B5EF4-FFF2-40B4-BE49-F238E27FC236}">
                <a16:creationId xmlns:a16="http://schemas.microsoft.com/office/drawing/2014/main" id="{94CBBF6F-137E-4083-8E02-2B8B0A1AB595}"/>
              </a:ext>
            </a:extLst>
          </p:cNvPr>
          <p:cNvSpPr txBox="1"/>
          <p:nvPr/>
        </p:nvSpPr>
        <p:spPr>
          <a:xfrm>
            <a:off x="5797068" y="6369023"/>
            <a:ext cx="2307325" cy="369332"/>
          </a:xfrm>
          <a:prstGeom prst="rect">
            <a:avLst/>
          </a:prstGeom>
          <a:noFill/>
        </p:spPr>
        <p:txBody>
          <a:bodyPr wrap="square" rtlCol="0">
            <a:spAutoFit/>
          </a:bodyPr>
          <a:lstStyle/>
          <a:p>
            <a:r>
              <a:rPr lang="ja-JP" altLang="en-US"/>
              <a:t>②一括登録画面</a:t>
            </a:r>
          </a:p>
        </p:txBody>
      </p:sp>
      <p:sp>
        <p:nvSpPr>
          <p:cNvPr id="2" name="スライド番号プレースホルダー 1">
            <a:extLst>
              <a:ext uri="{FF2B5EF4-FFF2-40B4-BE49-F238E27FC236}">
                <a16:creationId xmlns:a16="http://schemas.microsoft.com/office/drawing/2014/main" id="{4917C427-95AA-41B2-9569-8ABC2DB76410}"/>
              </a:ext>
            </a:extLst>
          </p:cNvPr>
          <p:cNvSpPr>
            <a:spLocks noGrp="1"/>
          </p:cNvSpPr>
          <p:nvPr>
            <p:ph type="sldNum" sz="quarter" idx="12"/>
          </p:nvPr>
        </p:nvSpPr>
        <p:spPr/>
        <p:txBody>
          <a:bodyPr/>
          <a:lstStyle/>
          <a:p>
            <a:fld id="{933E2CC5-C3B2-490C-A459-A605CA204965}" type="slidenum">
              <a:rPr kumimoji="1" lang="ja-JP" altLang="en-US" smtClean="0"/>
              <a:t>23</a:t>
            </a:fld>
            <a:endParaRPr kumimoji="1" lang="ja-JP" altLang="en-US"/>
          </a:p>
        </p:txBody>
      </p:sp>
      <p:sp>
        <p:nvSpPr>
          <p:cNvPr id="12" name="円: 塗りつぶしなし 11">
            <a:extLst>
              <a:ext uri="{FF2B5EF4-FFF2-40B4-BE49-F238E27FC236}">
                <a16:creationId xmlns:a16="http://schemas.microsoft.com/office/drawing/2014/main" id="{092B02A2-B8FB-40A7-B575-AEBBAE6369CC}"/>
              </a:ext>
            </a:extLst>
          </p:cNvPr>
          <p:cNvSpPr/>
          <p:nvPr/>
        </p:nvSpPr>
        <p:spPr>
          <a:xfrm>
            <a:off x="6391507" y="5619480"/>
            <a:ext cx="659983" cy="446794"/>
          </a:xfrm>
          <a:prstGeom prst="donut">
            <a:avLst>
              <a:gd name="adj" fmla="val 1554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074746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6503BA-729B-48CC-B481-2FF86D2EFF52}"/>
              </a:ext>
            </a:extLst>
          </p:cNvPr>
          <p:cNvSpPr>
            <a:spLocks noGrp="1"/>
          </p:cNvSpPr>
          <p:nvPr>
            <p:ph type="title"/>
          </p:nvPr>
        </p:nvSpPr>
        <p:spPr/>
        <p:txBody>
          <a:bodyPr/>
          <a:lstStyle/>
          <a:p>
            <a:r>
              <a:rPr lang="ja-JP" altLang="en-US"/>
              <a:t>管理者の流れ</a:t>
            </a:r>
          </a:p>
        </p:txBody>
      </p:sp>
      <p:sp>
        <p:nvSpPr>
          <p:cNvPr id="6" name="矢印: 右 5">
            <a:extLst>
              <a:ext uri="{FF2B5EF4-FFF2-40B4-BE49-F238E27FC236}">
                <a16:creationId xmlns:a16="http://schemas.microsoft.com/office/drawing/2014/main" id="{A14D5DAC-9F31-401F-A5D9-71724643D9EB}"/>
              </a:ext>
            </a:extLst>
          </p:cNvPr>
          <p:cNvSpPr/>
          <p:nvPr/>
        </p:nvSpPr>
        <p:spPr>
          <a:xfrm>
            <a:off x="3865371" y="3731563"/>
            <a:ext cx="701964" cy="526472"/>
          </a:xfrm>
          <a:prstGeom prst="rightArrow">
            <a:avLst>
              <a:gd name="adj1" fmla="val 38406"/>
              <a:gd name="adj2" fmla="val 673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EB13D955-30F2-489B-A405-358185741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4" y="1969208"/>
            <a:ext cx="3483882" cy="4051181"/>
          </a:xfrm>
          <a:prstGeom prst="rect">
            <a:avLst/>
          </a:prstGeom>
        </p:spPr>
      </p:pic>
      <p:pic>
        <p:nvPicPr>
          <p:cNvPr id="8" name="図 7">
            <a:extLst>
              <a:ext uri="{FF2B5EF4-FFF2-40B4-BE49-F238E27FC236}">
                <a16:creationId xmlns:a16="http://schemas.microsoft.com/office/drawing/2014/main" id="{D5A31DFE-D240-4D4A-B8D6-5AE32AE911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9180" y="3076508"/>
            <a:ext cx="3863675" cy="1836579"/>
          </a:xfrm>
          <a:prstGeom prst="rect">
            <a:avLst/>
          </a:prstGeom>
        </p:spPr>
      </p:pic>
      <p:sp>
        <p:nvSpPr>
          <p:cNvPr id="10" name="円: 塗りつぶしなし 9">
            <a:extLst>
              <a:ext uri="{FF2B5EF4-FFF2-40B4-BE49-F238E27FC236}">
                <a16:creationId xmlns:a16="http://schemas.microsoft.com/office/drawing/2014/main" id="{A504C1E7-C574-409F-9F5C-C0248869F606}"/>
              </a:ext>
            </a:extLst>
          </p:cNvPr>
          <p:cNvSpPr/>
          <p:nvPr/>
        </p:nvSpPr>
        <p:spPr>
          <a:xfrm>
            <a:off x="1610866" y="5301672"/>
            <a:ext cx="773038" cy="484447"/>
          </a:xfrm>
          <a:prstGeom prst="donut">
            <a:avLst>
              <a:gd name="adj" fmla="val 1554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52C8230F-8C00-472B-A477-78F59C28F69B}"/>
              </a:ext>
            </a:extLst>
          </p:cNvPr>
          <p:cNvSpPr txBox="1"/>
          <p:nvPr/>
        </p:nvSpPr>
        <p:spPr>
          <a:xfrm>
            <a:off x="843722" y="6114242"/>
            <a:ext cx="2307325" cy="369332"/>
          </a:xfrm>
          <a:prstGeom prst="rect">
            <a:avLst/>
          </a:prstGeom>
          <a:noFill/>
        </p:spPr>
        <p:txBody>
          <a:bodyPr wrap="square" rtlCol="0">
            <a:spAutoFit/>
          </a:bodyPr>
          <a:lstStyle/>
          <a:p>
            <a:r>
              <a:rPr lang="ja-JP" altLang="en-US"/>
              <a:t>③一括登録確認画面</a:t>
            </a:r>
          </a:p>
        </p:txBody>
      </p:sp>
      <p:sp>
        <p:nvSpPr>
          <p:cNvPr id="13" name="テキスト ボックス 12">
            <a:extLst>
              <a:ext uri="{FF2B5EF4-FFF2-40B4-BE49-F238E27FC236}">
                <a16:creationId xmlns:a16="http://schemas.microsoft.com/office/drawing/2014/main" id="{B423FB5E-B854-419A-B920-BADA467293BD}"/>
              </a:ext>
            </a:extLst>
          </p:cNvPr>
          <p:cNvSpPr txBox="1"/>
          <p:nvPr/>
        </p:nvSpPr>
        <p:spPr>
          <a:xfrm>
            <a:off x="5607354" y="5113614"/>
            <a:ext cx="2307325" cy="369332"/>
          </a:xfrm>
          <a:prstGeom prst="rect">
            <a:avLst/>
          </a:prstGeom>
          <a:noFill/>
        </p:spPr>
        <p:txBody>
          <a:bodyPr wrap="square" rtlCol="0">
            <a:spAutoFit/>
          </a:bodyPr>
          <a:lstStyle/>
          <a:p>
            <a:r>
              <a:rPr lang="ja-JP" altLang="en-US"/>
              <a:t>④一括登録完了画面</a:t>
            </a:r>
          </a:p>
        </p:txBody>
      </p:sp>
      <p:sp>
        <p:nvSpPr>
          <p:cNvPr id="2" name="スライド番号プレースホルダー 1">
            <a:extLst>
              <a:ext uri="{FF2B5EF4-FFF2-40B4-BE49-F238E27FC236}">
                <a16:creationId xmlns:a16="http://schemas.microsoft.com/office/drawing/2014/main" id="{3B68BD59-0C2D-44F2-A41D-0C47E5460051}"/>
              </a:ext>
            </a:extLst>
          </p:cNvPr>
          <p:cNvSpPr>
            <a:spLocks noGrp="1"/>
          </p:cNvSpPr>
          <p:nvPr>
            <p:ph type="sldNum" sz="quarter" idx="12"/>
          </p:nvPr>
        </p:nvSpPr>
        <p:spPr/>
        <p:txBody>
          <a:bodyPr/>
          <a:lstStyle/>
          <a:p>
            <a:fld id="{933E2CC5-C3B2-490C-A459-A605CA204965}" type="slidenum">
              <a:rPr kumimoji="1" lang="ja-JP" altLang="en-US" smtClean="0"/>
              <a:t>24</a:t>
            </a:fld>
            <a:endParaRPr kumimoji="1" lang="ja-JP" altLang="en-US"/>
          </a:p>
        </p:txBody>
      </p:sp>
    </p:spTree>
    <p:extLst>
      <p:ext uri="{BB962C8B-B14F-4D97-AF65-F5344CB8AC3E}">
        <p14:creationId xmlns:p14="http://schemas.microsoft.com/office/powerpoint/2010/main" val="42553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322DA3B8-4796-40E5-A9D7-8E2A62101B17}"/>
              </a:ext>
            </a:extLst>
          </p:cNvPr>
          <p:cNvPicPr>
            <a:picLocks noChangeAspect="1"/>
          </p:cNvPicPr>
          <p:nvPr/>
        </p:nvPicPr>
        <p:blipFill rotWithShape="1">
          <a:blip r:embed="rId3">
            <a:extLst>
              <a:ext uri="{28A0092B-C50C-407E-A947-70E740481C1C}">
                <a14:useLocalDpi xmlns:a14="http://schemas.microsoft.com/office/drawing/2010/main" val="0"/>
              </a:ext>
            </a:extLst>
          </a:blip>
          <a:srcRect l="13706" r="12332"/>
          <a:stretch/>
        </p:blipFill>
        <p:spPr>
          <a:xfrm>
            <a:off x="195988" y="1615785"/>
            <a:ext cx="3397130" cy="4673887"/>
          </a:xfrm>
          <a:prstGeom prst="rect">
            <a:avLst/>
          </a:prstGeom>
        </p:spPr>
      </p:pic>
      <p:sp>
        <p:nvSpPr>
          <p:cNvPr id="4" name="タイトル 3">
            <a:extLst>
              <a:ext uri="{FF2B5EF4-FFF2-40B4-BE49-F238E27FC236}">
                <a16:creationId xmlns:a16="http://schemas.microsoft.com/office/drawing/2014/main" id="{BC6503BA-729B-48CC-B481-2FF86D2EFF52}"/>
              </a:ext>
            </a:extLst>
          </p:cNvPr>
          <p:cNvSpPr>
            <a:spLocks noGrp="1"/>
          </p:cNvSpPr>
          <p:nvPr>
            <p:ph type="title"/>
          </p:nvPr>
        </p:nvSpPr>
        <p:spPr/>
        <p:txBody>
          <a:bodyPr/>
          <a:lstStyle/>
          <a:p>
            <a:r>
              <a:rPr lang="ja-JP" altLang="en-US"/>
              <a:t>管理者の流れ</a:t>
            </a:r>
          </a:p>
        </p:txBody>
      </p:sp>
      <p:sp>
        <p:nvSpPr>
          <p:cNvPr id="5" name="円: 塗りつぶしなし 4">
            <a:extLst>
              <a:ext uri="{FF2B5EF4-FFF2-40B4-BE49-F238E27FC236}">
                <a16:creationId xmlns:a16="http://schemas.microsoft.com/office/drawing/2014/main" id="{13115479-091A-4168-8BCA-82C41C3C29F3}"/>
              </a:ext>
            </a:extLst>
          </p:cNvPr>
          <p:cNvSpPr/>
          <p:nvPr/>
        </p:nvSpPr>
        <p:spPr>
          <a:xfrm>
            <a:off x="1342089" y="4836622"/>
            <a:ext cx="1104927" cy="672407"/>
          </a:xfrm>
          <a:prstGeom prst="donut">
            <a:avLst>
              <a:gd name="adj" fmla="val 1554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矢印: 右 5">
            <a:extLst>
              <a:ext uri="{FF2B5EF4-FFF2-40B4-BE49-F238E27FC236}">
                <a16:creationId xmlns:a16="http://schemas.microsoft.com/office/drawing/2014/main" id="{A14D5DAC-9F31-401F-A5D9-71724643D9EB}"/>
              </a:ext>
            </a:extLst>
          </p:cNvPr>
          <p:cNvSpPr/>
          <p:nvPr/>
        </p:nvSpPr>
        <p:spPr>
          <a:xfrm>
            <a:off x="3865371" y="3731563"/>
            <a:ext cx="701964" cy="526472"/>
          </a:xfrm>
          <a:prstGeom prst="rightArrow">
            <a:avLst>
              <a:gd name="adj1" fmla="val 38406"/>
              <a:gd name="adj2" fmla="val 673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FE6A063E-13DE-4B6B-8717-6927B8179B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9997" y="1615785"/>
            <a:ext cx="3401346" cy="4654473"/>
          </a:xfrm>
          <a:prstGeom prst="rect">
            <a:avLst/>
          </a:prstGeom>
        </p:spPr>
      </p:pic>
      <p:pic>
        <p:nvPicPr>
          <p:cNvPr id="13" name="図 12">
            <a:extLst>
              <a:ext uri="{FF2B5EF4-FFF2-40B4-BE49-F238E27FC236}">
                <a16:creationId xmlns:a16="http://schemas.microsoft.com/office/drawing/2014/main" id="{61463B7D-7BEC-42BB-84EA-E25C81D4C9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2105" y="1607452"/>
            <a:ext cx="3397130" cy="4646075"/>
          </a:xfrm>
          <a:prstGeom prst="rect">
            <a:avLst/>
          </a:prstGeom>
        </p:spPr>
      </p:pic>
      <p:sp>
        <p:nvSpPr>
          <p:cNvPr id="15" name="テキスト ボックス 14">
            <a:extLst>
              <a:ext uri="{FF2B5EF4-FFF2-40B4-BE49-F238E27FC236}">
                <a16:creationId xmlns:a16="http://schemas.microsoft.com/office/drawing/2014/main" id="{06CE1F1E-38A3-4395-AC5B-6739CE49DED2}"/>
              </a:ext>
            </a:extLst>
          </p:cNvPr>
          <p:cNvSpPr txBox="1"/>
          <p:nvPr/>
        </p:nvSpPr>
        <p:spPr>
          <a:xfrm>
            <a:off x="740890" y="6369023"/>
            <a:ext cx="2307325" cy="369332"/>
          </a:xfrm>
          <a:prstGeom prst="rect">
            <a:avLst/>
          </a:prstGeom>
          <a:noFill/>
        </p:spPr>
        <p:txBody>
          <a:bodyPr wrap="square" rtlCol="0">
            <a:spAutoFit/>
          </a:bodyPr>
          <a:lstStyle/>
          <a:p>
            <a:r>
              <a:rPr lang="ja-JP" altLang="en-US"/>
              <a:t>①管理者ホーム画面</a:t>
            </a:r>
          </a:p>
        </p:txBody>
      </p:sp>
      <p:sp>
        <p:nvSpPr>
          <p:cNvPr id="16" name="テキスト ボックス 15">
            <a:extLst>
              <a:ext uri="{FF2B5EF4-FFF2-40B4-BE49-F238E27FC236}">
                <a16:creationId xmlns:a16="http://schemas.microsoft.com/office/drawing/2014/main" id="{5BA6011B-AC7F-448E-8CA4-25CF9F919BB4}"/>
              </a:ext>
            </a:extLst>
          </p:cNvPr>
          <p:cNvSpPr txBox="1"/>
          <p:nvPr/>
        </p:nvSpPr>
        <p:spPr>
          <a:xfrm>
            <a:off x="5660590" y="6369023"/>
            <a:ext cx="2307325" cy="369332"/>
          </a:xfrm>
          <a:prstGeom prst="rect">
            <a:avLst/>
          </a:prstGeom>
          <a:noFill/>
        </p:spPr>
        <p:txBody>
          <a:bodyPr wrap="square" rtlCol="0">
            <a:spAutoFit/>
          </a:bodyPr>
          <a:lstStyle/>
          <a:p>
            <a:r>
              <a:rPr lang="ja-JP" altLang="en-US"/>
              <a:t>②更新登録画面</a:t>
            </a:r>
          </a:p>
        </p:txBody>
      </p:sp>
      <p:sp>
        <p:nvSpPr>
          <p:cNvPr id="2" name="スライド番号プレースホルダー 1">
            <a:extLst>
              <a:ext uri="{FF2B5EF4-FFF2-40B4-BE49-F238E27FC236}">
                <a16:creationId xmlns:a16="http://schemas.microsoft.com/office/drawing/2014/main" id="{CA0D05AB-E23E-4463-8C0D-54F69A5B987A}"/>
              </a:ext>
            </a:extLst>
          </p:cNvPr>
          <p:cNvSpPr>
            <a:spLocks noGrp="1"/>
          </p:cNvSpPr>
          <p:nvPr>
            <p:ph type="sldNum" sz="quarter" idx="12"/>
          </p:nvPr>
        </p:nvSpPr>
        <p:spPr/>
        <p:txBody>
          <a:bodyPr/>
          <a:lstStyle/>
          <a:p>
            <a:fld id="{933E2CC5-C3B2-490C-A459-A605CA204965}" type="slidenum">
              <a:rPr kumimoji="1" lang="ja-JP" altLang="en-US" smtClean="0"/>
              <a:t>25</a:t>
            </a:fld>
            <a:endParaRPr kumimoji="1" lang="ja-JP" altLang="en-US"/>
          </a:p>
        </p:txBody>
      </p:sp>
      <p:sp>
        <p:nvSpPr>
          <p:cNvPr id="12" name="円: 塗りつぶしなし 11">
            <a:extLst>
              <a:ext uri="{FF2B5EF4-FFF2-40B4-BE49-F238E27FC236}">
                <a16:creationId xmlns:a16="http://schemas.microsoft.com/office/drawing/2014/main" id="{CDBDB569-896D-4B81-94B3-7F19334D0402}"/>
              </a:ext>
            </a:extLst>
          </p:cNvPr>
          <p:cNvSpPr/>
          <p:nvPr/>
        </p:nvSpPr>
        <p:spPr>
          <a:xfrm>
            <a:off x="6370678" y="5509029"/>
            <a:ext cx="659983" cy="446794"/>
          </a:xfrm>
          <a:prstGeom prst="donut">
            <a:avLst>
              <a:gd name="adj" fmla="val 1554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4511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48E4A4E-F953-490F-AC0F-37CF0F9A69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856" y="2570244"/>
            <a:ext cx="3635055" cy="2712955"/>
          </a:xfrm>
          <a:prstGeom prst="rect">
            <a:avLst/>
          </a:prstGeom>
        </p:spPr>
      </p:pic>
      <p:sp>
        <p:nvSpPr>
          <p:cNvPr id="4" name="タイトル 3">
            <a:extLst>
              <a:ext uri="{FF2B5EF4-FFF2-40B4-BE49-F238E27FC236}">
                <a16:creationId xmlns:a16="http://schemas.microsoft.com/office/drawing/2014/main" id="{BC6503BA-729B-48CC-B481-2FF86D2EFF52}"/>
              </a:ext>
            </a:extLst>
          </p:cNvPr>
          <p:cNvSpPr>
            <a:spLocks noGrp="1"/>
          </p:cNvSpPr>
          <p:nvPr>
            <p:ph type="title"/>
          </p:nvPr>
        </p:nvSpPr>
        <p:spPr/>
        <p:txBody>
          <a:bodyPr/>
          <a:lstStyle/>
          <a:p>
            <a:r>
              <a:rPr lang="ja-JP" altLang="en-US"/>
              <a:t>管理者の流れ</a:t>
            </a:r>
          </a:p>
        </p:txBody>
      </p:sp>
      <p:sp>
        <p:nvSpPr>
          <p:cNvPr id="6" name="矢印: 右 5">
            <a:extLst>
              <a:ext uri="{FF2B5EF4-FFF2-40B4-BE49-F238E27FC236}">
                <a16:creationId xmlns:a16="http://schemas.microsoft.com/office/drawing/2014/main" id="{A14D5DAC-9F31-401F-A5D9-71724643D9EB}"/>
              </a:ext>
            </a:extLst>
          </p:cNvPr>
          <p:cNvSpPr/>
          <p:nvPr/>
        </p:nvSpPr>
        <p:spPr>
          <a:xfrm>
            <a:off x="3865371" y="3731563"/>
            <a:ext cx="701964" cy="526472"/>
          </a:xfrm>
          <a:prstGeom prst="rightArrow">
            <a:avLst>
              <a:gd name="adj1" fmla="val 38406"/>
              <a:gd name="adj2" fmla="val 673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 塗りつぶしなし 9">
            <a:extLst>
              <a:ext uri="{FF2B5EF4-FFF2-40B4-BE49-F238E27FC236}">
                <a16:creationId xmlns:a16="http://schemas.microsoft.com/office/drawing/2014/main" id="{A504C1E7-C574-409F-9F5C-C0248869F606}"/>
              </a:ext>
            </a:extLst>
          </p:cNvPr>
          <p:cNvSpPr/>
          <p:nvPr/>
        </p:nvSpPr>
        <p:spPr>
          <a:xfrm>
            <a:off x="1610865" y="4544290"/>
            <a:ext cx="773038" cy="484447"/>
          </a:xfrm>
          <a:prstGeom prst="donut">
            <a:avLst>
              <a:gd name="adj" fmla="val 1554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2" name="図 11">
            <a:extLst>
              <a:ext uri="{FF2B5EF4-FFF2-40B4-BE49-F238E27FC236}">
                <a16:creationId xmlns:a16="http://schemas.microsoft.com/office/drawing/2014/main" id="{69E46BEB-1269-4049-895A-47AAA0E3C3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1094" y="3244164"/>
            <a:ext cx="3779848" cy="1501270"/>
          </a:xfrm>
          <a:prstGeom prst="rect">
            <a:avLst/>
          </a:prstGeom>
        </p:spPr>
      </p:pic>
      <p:sp>
        <p:nvSpPr>
          <p:cNvPr id="13" name="テキスト ボックス 12">
            <a:extLst>
              <a:ext uri="{FF2B5EF4-FFF2-40B4-BE49-F238E27FC236}">
                <a16:creationId xmlns:a16="http://schemas.microsoft.com/office/drawing/2014/main" id="{A62CBA62-D145-4BC6-AE76-87562FF7B492}"/>
              </a:ext>
            </a:extLst>
          </p:cNvPr>
          <p:cNvSpPr txBox="1"/>
          <p:nvPr/>
        </p:nvSpPr>
        <p:spPr>
          <a:xfrm>
            <a:off x="1034791" y="5390910"/>
            <a:ext cx="2307325" cy="369332"/>
          </a:xfrm>
          <a:prstGeom prst="rect">
            <a:avLst/>
          </a:prstGeom>
          <a:noFill/>
        </p:spPr>
        <p:txBody>
          <a:bodyPr wrap="square" rtlCol="0">
            <a:spAutoFit/>
          </a:bodyPr>
          <a:lstStyle/>
          <a:p>
            <a:r>
              <a:rPr lang="ja-JP" altLang="en-US"/>
              <a:t>③更新登録確認画面</a:t>
            </a:r>
          </a:p>
        </p:txBody>
      </p:sp>
      <p:sp>
        <p:nvSpPr>
          <p:cNvPr id="14" name="テキスト ボックス 13">
            <a:extLst>
              <a:ext uri="{FF2B5EF4-FFF2-40B4-BE49-F238E27FC236}">
                <a16:creationId xmlns:a16="http://schemas.microsoft.com/office/drawing/2014/main" id="{BCE28BB9-0047-4984-BC8F-F108EC8F7B29}"/>
              </a:ext>
            </a:extLst>
          </p:cNvPr>
          <p:cNvSpPr txBox="1"/>
          <p:nvPr/>
        </p:nvSpPr>
        <p:spPr>
          <a:xfrm>
            <a:off x="5607355" y="4844071"/>
            <a:ext cx="2307325" cy="369332"/>
          </a:xfrm>
          <a:prstGeom prst="rect">
            <a:avLst/>
          </a:prstGeom>
          <a:noFill/>
        </p:spPr>
        <p:txBody>
          <a:bodyPr wrap="square" rtlCol="0">
            <a:spAutoFit/>
          </a:bodyPr>
          <a:lstStyle/>
          <a:p>
            <a:r>
              <a:rPr lang="ja-JP" altLang="en-US"/>
              <a:t>④更新登録完了画面</a:t>
            </a:r>
          </a:p>
        </p:txBody>
      </p:sp>
      <p:sp>
        <p:nvSpPr>
          <p:cNvPr id="2" name="スライド番号プレースホルダー 1">
            <a:extLst>
              <a:ext uri="{FF2B5EF4-FFF2-40B4-BE49-F238E27FC236}">
                <a16:creationId xmlns:a16="http://schemas.microsoft.com/office/drawing/2014/main" id="{CB4689D1-CE31-4B83-A044-0D7E8615FC37}"/>
              </a:ext>
            </a:extLst>
          </p:cNvPr>
          <p:cNvSpPr>
            <a:spLocks noGrp="1"/>
          </p:cNvSpPr>
          <p:nvPr>
            <p:ph type="sldNum" sz="quarter" idx="12"/>
          </p:nvPr>
        </p:nvSpPr>
        <p:spPr/>
        <p:txBody>
          <a:bodyPr/>
          <a:lstStyle/>
          <a:p>
            <a:fld id="{933E2CC5-C3B2-490C-A459-A605CA204965}" type="slidenum">
              <a:rPr kumimoji="1" lang="ja-JP" altLang="en-US" smtClean="0"/>
              <a:t>26</a:t>
            </a:fld>
            <a:endParaRPr kumimoji="1" lang="ja-JP" altLang="en-US"/>
          </a:p>
        </p:txBody>
      </p:sp>
    </p:spTree>
    <p:extLst>
      <p:ext uri="{BB962C8B-B14F-4D97-AF65-F5344CB8AC3E}">
        <p14:creationId xmlns:p14="http://schemas.microsoft.com/office/powerpoint/2010/main" val="2430021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322DA3B8-4796-40E5-A9D7-8E2A62101B17}"/>
              </a:ext>
            </a:extLst>
          </p:cNvPr>
          <p:cNvPicPr>
            <a:picLocks noChangeAspect="1"/>
          </p:cNvPicPr>
          <p:nvPr/>
        </p:nvPicPr>
        <p:blipFill rotWithShape="1">
          <a:blip r:embed="rId3">
            <a:extLst>
              <a:ext uri="{28A0092B-C50C-407E-A947-70E740481C1C}">
                <a14:useLocalDpi xmlns:a14="http://schemas.microsoft.com/office/drawing/2010/main" val="0"/>
              </a:ext>
            </a:extLst>
          </a:blip>
          <a:srcRect l="13706" r="12332"/>
          <a:stretch/>
        </p:blipFill>
        <p:spPr>
          <a:xfrm>
            <a:off x="195988" y="1615785"/>
            <a:ext cx="3397130" cy="4673887"/>
          </a:xfrm>
          <a:prstGeom prst="rect">
            <a:avLst/>
          </a:prstGeom>
        </p:spPr>
      </p:pic>
      <p:sp>
        <p:nvSpPr>
          <p:cNvPr id="12" name="右矢印 7">
            <a:extLst>
              <a:ext uri="{FF2B5EF4-FFF2-40B4-BE49-F238E27FC236}">
                <a16:creationId xmlns:a16="http://schemas.microsoft.com/office/drawing/2014/main" id="{55F7E705-ABB4-4FE8-9E6F-96D9B23D01C1}"/>
              </a:ext>
            </a:extLst>
          </p:cNvPr>
          <p:cNvSpPr/>
          <p:nvPr/>
        </p:nvSpPr>
        <p:spPr>
          <a:xfrm>
            <a:off x="3804250" y="3735238"/>
            <a:ext cx="1388852" cy="92302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ja-JP" altLang="en-US" sz="1600"/>
              <a:t>「夢現塾」で検索</a:t>
            </a:r>
          </a:p>
        </p:txBody>
      </p:sp>
      <p:sp>
        <p:nvSpPr>
          <p:cNvPr id="4" name="タイトル 3">
            <a:extLst>
              <a:ext uri="{FF2B5EF4-FFF2-40B4-BE49-F238E27FC236}">
                <a16:creationId xmlns:a16="http://schemas.microsoft.com/office/drawing/2014/main" id="{BC6503BA-729B-48CC-B481-2FF86D2EFF52}"/>
              </a:ext>
            </a:extLst>
          </p:cNvPr>
          <p:cNvSpPr>
            <a:spLocks noGrp="1"/>
          </p:cNvSpPr>
          <p:nvPr>
            <p:ph type="title"/>
          </p:nvPr>
        </p:nvSpPr>
        <p:spPr/>
        <p:txBody>
          <a:bodyPr/>
          <a:lstStyle/>
          <a:p>
            <a:r>
              <a:rPr lang="ja-JP" altLang="en-US"/>
              <a:t>管理者の流れ</a:t>
            </a:r>
          </a:p>
        </p:txBody>
      </p:sp>
      <p:sp>
        <p:nvSpPr>
          <p:cNvPr id="5" name="円: 塗りつぶしなし 4">
            <a:extLst>
              <a:ext uri="{FF2B5EF4-FFF2-40B4-BE49-F238E27FC236}">
                <a16:creationId xmlns:a16="http://schemas.microsoft.com/office/drawing/2014/main" id="{13115479-091A-4168-8BCA-82C41C3C29F3}"/>
              </a:ext>
            </a:extLst>
          </p:cNvPr>
          <p:cNvSpPr/>
          <p:nvPr/>
        </p:nvSpPr>
        <p:spPr>
          <a:xfrm>
            <a:off x="557869" y="2174729"/>
            <a:ext cx="2619440" cy="766619"/>
          </a:xfrm>
          <a:prstGeom prst="donut">
            <a:avLst>
              <a:gd name="adj" fmla="val 1554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3" name="図 2">
            <a:extLst>
              <a:ext uri="{FF2B5EF4-FFF2-40B4-BE49-F238E27FC236}">
                <a16:creationId xmlns:a16="http://schemas.microsoft.com/office/drawing/2014/main" id="{C85B50E3-FA26-4D60-B1D4-221A3D976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647" y="1419983"/>
            <a:ext cx="3293484" cy="4863121"/>
          </a:xfrm>
          <a:prstGeom prst="rect">
            <a:avLst/>
          </a:prstGeom>
        </p:spPr>
      </p:pic>
      <p:sp>
        <p:nvSpPr>
          <p:cNvPr id="10" name="テキスト ボックス 9">
            <a:extLst>
              <a:ext uri="{FF2B5EF4-FFF2-40B4-BE49-F238E27FC236}">
                <a16:creationId xmlns:a16="http://schemas.microsoft.com/office/drawing/2014/main" id="{0596ACF7-E46F-4A25-9CC6-467C75B612B9}"/>
              </a:ext>
            </a:extLst>
          </p:cNvPr>
          <p:cNvSpPr txBox="1"/>
          <p:nvPr/>
        </p:nvSpPr>
        <p:spPr>
          <a:xfrm>
            <a:off x="740890" y="6369023"/>
            <a:ext cx="2307325" cy="369332"/>
          </a:xfrm>
          <a:prstGeom prst="rect">
            <a:avLst/>
          </a:prstGeom>
          <a:noFill/>
        </p:spPr>
        <p:txBody>
          <a:bodyPr wrap="square" rtlCol="0">
            <a:spAutoFit/>
          </a:bodyPr>
          <a:lstStyle/>
          <a:p>
            <a:r>
              <a:rPr lang="ja-JP" altLang="en-US"/>
              <a:t>①管理者ホーム画面</a:t>
            </a:r>
          </a:p>
        </p:txBody>
      </p:sp>
      <p:sp>
        <p:nvSpPr>
          <p:cNvPr id="2" name="スライド番号プレースホルダー 1">
            <a:extLst>
              <a:ext uri="{FF2B5EF4-FFF2-40B4-BE49-F238E27FC236}">
                <a16:creationId xmlns:a16="http://schemas.microsoft.com/office/drawing/2014/main" id="{CC23AF14-9BD2-46F3-92D5-B2079B5FE95D}"/>
              </a:ext>
            </a:extLst>
          </p:cNvPr>
          <p:cNvSpPr>
            <a:spLocks noGrp="1"/>
          </p:cNvSpPr>
          <p:nvPr>
            <p:ph type="sldNum" sz="quarter" idx="12"/>
          </p:nvPr>
        </p:nvSpPr>
        <p:spPr/>
        <p:txBody>
          <a:bodyPr/>
          <a:lstStyle/>
          <a:p>
            <a:fld id="{933E2CC5-C3B2-490C-A459-A605CA204965}" type="slidenum">
              <a:rPr kumimoji="1" lang="ja-JP" altLang="en-US" smtClean="0"/>
              <a:t>27</a:t>
            </a:fld>
            <a:endParaRPr kumimoji="1" lang="ja-JP" altLang="en-US"/>
          </a:p>
        </p:txBody>
      </p:sp>
    </p:spTree>
    <p:extLst>
      <p:ext uri="{BB962C8B-B14F-4D97-AF65-F5344CB8AC3E}">
        <p14:creationId xmlns:p14="http://schemas.microsoft.com/office/powerpoint/2010/main" val="123631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1D706252-2307-4DEC-BD95-37AE9AB90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32" y="1842283"/>
            <a:ext cx="3323475" cy="4406175"/>
          </a:xfrm>
          <a:prstGeom prst="rect">
            <a:avLst/>
          </a:prstGeom>
        </p:spPr>
      </p:pic>
      <p:sp>
        <p:nvSpPr>
          <p:cNvPr id="4" name="タイトル 3">
            <a:extLst>
              <a:ext uri="{FF2B5EF4-FFF2-40B4-BE49-F238E27FC236}">
                <a16:creationId xmlns:a16="http://schemas.microsoft.com/office/drawing/2014/main" id="{BC6503BA-729B-48CC-B481-2FF86D2EFF52}"/>
              </a:ext>
            </a:extLst>
          </p:cNvPr>
          <p:cNvSpPr>
            <a:spLocks noGrp="1"/>
          </p:cNvSpPr>
          <p:nvPr>
            <p:ph type="title"/>
          </p:nvPr>
        </p:nvSpPr>
        <p:spPr/>
        <p:txBody>
          <a:bodyPr/>
          <a:lstStyle/>
          <a:p>
            <a:r>
              <a:rPr lang="ja-JP" altLang="en-US"/>
              <a:t>管理者の流れ</a:t>
            </a:r>
          </a:p>
        </p:txBody>
      </p:sp>
      <p:pic>
        <p:nvPicPr>
          <p:cNvPr id="7" name="図 6">
            <a:extLst>
              <a:ext uri="{FF2B5EF4-FFF2-40B4-BE49-F238E27FC236}">
                <a16:creationId xmlns:a16="http://schemas.microsoft.com/office/drawing/2014/main" id="{AF8415BC-BA9D-4045-9AEE-04019E7909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3246" y="2492417"/>
            <a:ext cx="4034769" cy="3199642"/>
          </a:xfrm>
          <a:prstGeom prst="rect">
            <a:avLst/>
          </a:prstGeom>
        </p:spPr>
      </p:pic>
      <p:sp>
        <p:nvSpPr>
          <p:cNvPr id="5" name="円: 塗りつぶしなし 4">
            <a:extLst>
              <a:ext uri="{FF2B5EF4-FFF2-40B4-BE49-F238E27FC236}">
                <a16:creationId xmlns:a16="http://schemas.microsoft.com/office/drawing/2014/main" id="{13115479-091A-4168-8BCA-82C41C3C29F3}"/>
              </a:ext>
            </a:extLst>
          </p:cNvPr>
          <p:cNvSpPr/>
          <p:nvPr/>
        </p:nvSpPr>
        <p:spPr>
          <a:xfrm>
            <a:off x="428775" y="5306683"/>
            <a:ext cx="2619440" cy="766619"/>
          </a:xfrm>
          <a:prstGeom prst="donut">
            <a:avLst>
              <a:gd name="adj" fmla="val 1554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右矢印 7">
            <a:extLst>
              <a:ext uri="{FF2B5EF4-FFF2-40B4-BE49-F238E27FC236}">
                <a16:creationId xmlns:a16="http://schemas.microsoft.com/office/drawing/2014/main" id="{7C60C72A-1C32-4842-9294-26823FB1BC79}"/>
              </a:ext>
            </a:extLst>
          </p:cNvPr>
          <p:cNvSpPr/>
          <p:nvPr/>
        </p:nvSpPr>
        <p:spPr>
          <a:xfrm>
            <a:off x="3426907" y="3429000"/>
            <a:ext cx="1597335" cy="146031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ja-JP" altLang="en-US" sz="1600"/>
              <a:t>「</a:t>
            </a:r>
            <a:r>
              <a:rPr lang="en-US" altLang="ja-JP" sz="1600"/>
              <a:t>2019</a:t>
            </a:r>
            <a:r>
              <a:rPr lang="ja-JP" altLang="en-US" sz="1600"/>
              <a:t>」「全学科」</a:t>
            </a:r>
            <a:endParaRPr lang="en-US" altLang="ja-JP" sz="1600"/>
          </a:p>
          <a:p>
            <a:pPr algn="ctr"/>
            <a:r>
              <a:rPr lang="ja-JP" altLang="en-US" sz="1600"/>
              <a:t>で検索</a:t>
            </a:r>
          </a:p>
        </p:txBody>
      </p:sp>
      <p:sp>
        <p:nvSpPr>
          <p:cNvPr id="11" name="テキスト ボックス 10">
            <a:extLst>
              <a:ext uri="{FF2B5EF4-FFF2-40B4-BE49-F238E27FC236}">
                <a16:creationId xmlns:a16="http://schemas.microsoft.com/office/drawing/2014/main" id="{9D007906-446B-4761-8C49-C7A355BD51ED}"/>
              </a:ext>
            </a:extLst>
          </p:cNvPr>
          <p:cNvSpPr txBox="1"/>
          <p:nvPr/>
        </p:nvSpPr>
        <p:spPr>
          <a:xfrm>
            <a:off x="611506" y="6370540"/>
            <a:ext cx="2307325" cy="369332"/>
          </a:xfrm>
          <a:prstGeom prst="rect">
            <a:avLst/>
          </a:prstGeom>
          <a:noFill/>
        </p:spPr>
        <p:txBody>
          <a:bodyPr wrap="square" rtlCol="0">
            <a:spAutoFit/>
          </a:bodyPr>
          <a:lstStyle/>
          <a:p>
            <a:r>
              <a:rPr lang="ja-JP" altLang="en-US"/>
              <a:t>①管理者ホーム画面</a:t>
            </a:r>
          </a:p>
        </p:txBody>
      </p:sp>
      <p:sp>
        <p:nvSpPr>
          <p:cNvPr id="13" name="テキスト ボックス 12">
            <a:extLst>
              <a:ext uri="{FF2B5EF4-FFF2-40B4-BE49-F238E27FC236}">
                <a16:creationId xmlns:a16="http://schemas.microsoft.com/office/drawing/2014/main" id="{9B8CEBF6-7C44-4A43-A71E-9D8C0310454C}"/>
              </a:ext>
            </a:extLst>
          </p:cNvPr>
          <p:cNvSpPr txBox="1"/>
          <p:nvPr/>
        </p:nvSpPr>
        <p:spPr>
          <a:xfrm>
            <a:off x="5645332" y="5879126"/>
            <a:ext cx="3069893" cy="369332"/>
          </a:xfrm>
          <a:prstGeom prst="rect">
            <a:avLst/>
          </a:prstGeom>
          <a:noFill/>
        </p:spPr>
        <p:txBody>
          <a:bodyPr wrap="square" rtlCol="0">
            <a:spAutoFit/>
          </a:bodyPr>
          <a:lstStyle/>
          <a:p>
            <a:r>
              <a:rPr lang="ja-JP" altLang="en-US"/>
              <a:t>②過去の受講学生一覧画面</a:t>
            </a:r>
          </a:p>
        </p:txBody>
      </p:sp>
      <p:sp>
        <p:nvSpPr>
          <p:cNvPr id="2" name="スライド番号プレースホルダー 1">
            <a:extLst>
              <a:ext uri="{FF2B5EF4-FFF2-40B4-BE49-F238E27FC236}">
                <a16:creationId xmlns:a16="http://schemas.microsoft.com/office/drawing/2014/main" id="{565EAAAF-A484-49C1-B8AA-95CFE027F8BF}"/>
              </a:ext>
            </a:extLst>
          </p:cNvPr>
          <p:cNvSpPr>
            <a:spLocks noGrp="1"/>
          </p:cNvSpPr>
          <p:nvPr>
            <p:ph type="sldNum" sz="quarter" idx="12"/>
          </p:nvPr>
        </p:nvSpPr>
        <p:spPr/>
        <p:txBody>
          <a:bodyPr/>
          <a:lstStyle/>
          <a:p>
            <a:fld id="{933E2CC5-C3B2-490C-A459-A605CA204965}" type="slidenum">
              <a:rPr kumimoji="1" lang="ja-JP" altLang="en-US" smtClean="0"/>
              <a:t>28</a:t>
            </a:fld>
            <a:endParaRPr kumimoji="1" lang="ja-JP" altLang="en-US"/>
          </a:p>
        </p:txBody>
      </p:sp>
    </p:spTree>
    <p:extLst>
      <p:ext uri="{BB962C8B-B14F-4D97-AF65-F5344CB8AC3E}">
        <p14:creationId xmlns:p14="http://schemas.microsoft.com/office/powerpoint/2010/main" val="3870466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DDE9A6-D6EE-40E9-B2B8-CE41A99A0569}"/>
              </a:ext>
            </a:extLst>
          </p:cNvPr>
          <p:cNvSpPr>
            <a:spLocks noGrp="1"/>
          </p:cNvSpPr>
          <p:nvPr>
            <p:ph type="title"/>
          </p:nvPr>
        </p:nvSpPr>
        <p:spPr/>
        <p:txBody>
          <a:bodyPr/>
          <a:lstStyle/>
          <a:p>
            <a:r>
              <a:rPr kumimoji="1" lang="ja-JP" altLang="en-US"/>
              <a:t>実証実験</a:t>
            </a:r>
          </a:p>
        </p:txBody>
      </p:sp>
      <p:sp>
        <p:nvSpPr>
          <p:cNvPr id="3" name="コンテンツ プレースホルダー 2">
            <a:extLst>
              <a:ext uri="{FF2B5EF4-FFF2-40B4-BE49-F238E27FC236}">
                <a16:creationId xmlns:a16="http://schemas.microsoft.com/office/drawing/2014/main" id="{E542F032-4B2F-4CA9-9FBE-0F13E325831F}"/>
              </a:ext>
            </a:extLst>
          </p:cNvPr>
          <p:cNvSpPr>
            <a:spLocks noGrp="1"/>
          </p:cNvSpPr>
          <p:nvPr>
            <p:ph idx="1"/>
          </p:nvPr>
        </p:nvSpPr>
        <p:spPr/>
        <p:txBody>
          <a:bodyPr/>
          <a:lstStyle/>
          <a:p>
            <a:r>
              <a:rPr kumimoji="1" lang="ja-JP" altLang="en-US"/>
              <a:t>実証実験について</a:t>
            </a:r>
            <a:endParaRPr kumimoji="1" lang="en-US" altLang="ja-JP"/>
          </a:p>
          <a:p>
            <a:pPr marL="0" indent="0">
              <a:buNone/>
            </a:pPr>
            <a:r>
              <a:rPr kumimoji="1" lang="ja-JP" altLang="en-US"/>
              <a:t>＜日付＞</a:t>
            </a:r>
            <a:r>
              <a:rPr kumimoji="1" lang="en-US" altLang="ja-JP"/>
              <a:t>11</a:t>
            </a:r>
            <a:r>
              <a:rPr kumimoji="1" lang="ja-JP" altLang="en-US"/>
              <a:t>月</a:t>
            </a:r>
            <a:r>
              <a:rPr lang="en-US" altLang="ja-JP"/>
              <a:t>8</a:t>
            </a:r>
            <a:r>
              <a:rPr kumimoji="1" lang="ja-JP" altLang="en-US"/>
              <a:t>日</a:t>
            </a:r>
            <a:endParaRPr kumimoji="1" lang="en-US" altLang="ja-JP"/>
          </a:p>
          <a:p>
            <a:pPr marL="0" indent="0">
              <a:buNone/>
            </a:pPr>
            <a:r>
              <a:rPr lang="ja-JP" altLang="en-US"/>
              <a:t>＜場所＞校内</a:t>
            </a:r>
            <a:endParaRPr kumimoji="1" lang="ja-JP" altLang="en-US"/>
          </a:p>
        </p:txBody>
      </p:sp>
      <p:sp>
        <p:nvSpPr>
          <p:cNvPr id="5" name="スライド番号プレースホルダー 4">
            <a:extLst>
              <a:ext uri="{FF2B5EF4-FFF2-40B4-BE49-F238E27FC236}">
                <a16:creationId xmlns:a16="http://schemas.microsoft.com/office/drawing/2014/main" id="{A4825B81-D9B1-4888-82E0-A7ED9DFCFD04}"/>
              </a:ext>
            </a:extLst>
          </p:cNvPr>
          <p:cNvSpPr>
            <a:spLocks noGrp="1"/>
          </p:cNvSpPr>
          <p:nvPr>
            <p:ph type="sldNum" sz="quarter" idx="12"/>
          </p:nvPr>
        </p:nvSpPr>
        <p:spPr/>
        <p:txBody>
          <a:bodyPr/>
          <a:lstStyle/>
          <a:p>
            <a:fld id="{933E2CC5-C3B2-490C-A459-A605CA204965}" type="slidenum">
              <a:rPr kumimoji="1" lang="ja-JP" altLang="en-US" smtClean="0"/>
              <a:t>29</a:t>
            </a:fld>
            <a:endParaRPr kumimoji="1" lang="ja-JP" altLang="en-US"/>
          </a:p>
        </p:txBody>
      </p:sp>
      <p:pic>
        <p:nvPicPr>
          <p:cNvPr id="4" name="図 5" descr="テーブル, 屋内, コンピュータ, キーボード が含まれている画像&#10;&#10;説明は自動で生成されたものです">
            <a:extLst>
              <a:ext uri="{FF2B5EF4-FFF2-40B4-BE49-F238E27FC236}">
                <a16:creationId xmlns:a16="http://schemas.microsoft.com/office/drawing/2014/main" id="{B954F4D5-9D67-49A1-89DC-ACFC12EE2AD9}"/>
              </a:ext>
            </a:extLst>
          </p:cNvPr>
          <p:cNvPicPr>
            <a:picLocks noChangeAspect="1"/>
          </p:cNvPicPr>
          <p:nvPr/>
        </p:nvPicPr>
        <p:blipFill>
          <a:blip r:embed="rId3"/>
          <a:stretch>
            <a:fillRect/>
          </a:stretch>
        </p:blipFill>
        <p:spPr>
          <a:xfrm>
            <a:off x="3732361" y="2426506"/>
            <a:ext cx="5172974" cy="3457101"/>
          </a:xfrm>
          <a:prstGeom prst="rect">
            <a:avLst/>
          </a:prstGeom>
        </p:spPr>
      </p:pic>
    </p:spTree>
    <p:extLst>
      <p:ext uri="{BB962C8B-B14F-4D97-AF65-F5344CB8AC3E}">
        <p14:creationId xmlns:p14="http://schemas.microsoft.com/office/powerpoint/2010/main" val="480636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98CF34-9D5A-4CE1-9BDC-35F5EC611D86}"/>
              </a:ext>
            </a:extLst>
          </p:cNvPr>
          <p:cNvSpPr>
            <a:spLocks noGrp="1"/>
          </p:cNvSpPr>
          <p:nvPr>
            <p:ph type="title"/>
          </p:nvPr>
        </p:nvSpPr>
        <p:spPr/>
        <p:txBody>
          <a:bodyPr/>
          <a:lstStyle/>
          <a:p>
            <a:r>
              <a:rPr kumimoji="1" lang="ja-JP" altLang="en-US"/>
              <a:t>研究背景</a:t>
            </a:r>
          </a:p>
        </p:txBody>
      </p:sp>
      <p:sp>
        <p:nvSpPr>
          <p:cNvPr id="6" name="コンテンツ プレースホルダー 5">
            <a:extLst>
              <a:ext uri="{FF2B5EF4-FFF2-40B4-BE49-F238E27FC236}">
                <a16:creationId xmlns:a16="http://schemas.microsoft.com/office/drawing/2014/main" id="{A36EE940-36A5-4EB8-8D82-8293118B1F1F}"/>
              </a:ext>
            </a:extLst>
          </p:cNvPr>
          <p:cNvSpPr>
            <a:spLocks noGrp="1"/>
          </p:cNvSpPr>
          <p:nvPr>
            <p:ph idx="1"/>
          </p:nvPr>
        </p:nvSpPr>
        <p:spPr/>
        <p:txBody>
          <a:bodyPr>
            <a:normAutofit/>
          </a:bodyPr>
          <a:lstStyle/>
          <a:p>
            <a:pPr marL="0" indent="0">
              <a:buNone/>
            </a:pPr>
            <a:r>
              <a:rPr lang="ja-JP" altLang="en-US" sz="2400"/>
              <a:t>＜地域創生演習とは＞</a:t>
            </a:r>
            <a:endParaRPr lang="en-US" altLang="ja-JP" sz="2400"/>
          </a:p>
          <a:p>
            <a:pPr marL="0" indent="0">
              <a:buNone/>
            </a:pPr>
            <a:r>
              <a:rPr lang="ja-JP" altLang="en-US" sz="2000"/>
              <a:t>地域の持つ課題をボランティア活動等の実体験を通して、発掘し、地域の人達と問題の解決を目指す選択科目</a:t>
            </a:r>
            <a:endParaRPr lang="en-US" altLang="ja-JP" sz="2000"/>
          </a:p>
          <a:p>
            <a:pPr marL="0" indent="0">
              <a:buNone/>
            </a:pPr>
            <a:endParaRPr lang="en-US" altLang="ja-JP" sz="2000"/>
          </a:p>
          <a:p>
            <a:pPr marL="0" indent="0">
              <a:buNone/>
            </a:pPr>
            <a:r>
              <a:rPr lang="ja-JP" altLang="en-US" sz="2000"/>
              <a:t>・地域創生演習</a:t>
            </a:r>
            <a:r>
              <a:rPr lang="en-US" altLang="ja-JP" sz="2000"/>
              <a:t>1</a:t>
            </a:r>
            <a:r>
              <a:rPr lang="ja-JP" altLang="en-US" sz="2000"/>
              <a:t>・・・</a:t>
            </a:r>
            <a:r>
              <a:rPr lang="en-US" altLang="ja-JP" sz="2000"/>
              <a:t>1</a:t>
            </a:r>
            <a:r>
              <a:rPr lang="ja-JP" altLang="en-US" sz="2000"/>
              <a:t>年～</a:t>
            </a:r>
            <a:r>
              <a:rPr lang="en-US" altLang="ja-JP" sz="2000"/>
              <a:t>3</a:t>
            </a:r>
            <a:r>
              <a:rPr lang="ja-JP" altLang="en-US" sz="2000"/>
              <a:t>年生の</a:t>
            </a:r>
            <a:r>
              <a:rPr lang="en-US" altLang="ja-JP" sz="2000"/>
              <a:t>3</a:t>
            </a:r>
            <a:r>
              <a:rPr lang="ja-JP" altLang="en-US" sz="2000"/>
              <a:t>か年に</a:t>
            </a:r>
            <a:r>
              <a:rPr lang="en-US" altLang="ja-JP" sz="2000"/>
              <a:t>30</a:t>
            </a:r>
            <a:r>
              <a:rPr lang="ja-JP" altLang="en-US" sz="2000"/>
              <a:t>時間の実習参加</a:t>
            </a:r>
          </a:p>
          <a:p>
            <a:pPr marL="0" indent="0">
              <a:buNone/>
            </a:pPr>
            <a:r>
              <a:rPr lang="ja-JP" altLang="en-US" sz="2000"/>
              <a:t>・地域創生演習</a:t>
            </a:r>
            <a:r>
              <a:rPr lang="en-US" altLang="ja-JP" sz="2000"/>
              <a:t>2</a:t>
            </a:r>
            <a:r>
              <a:rPr lang="ja-JP" altLang="en-US" sz="2000"/>
              <a:t>・・・</a:t>
            </a:r>
            <a:r>
              <a:rPr lang="en-US" altLang="ja-JP" sz="2000"/>
              <a:t>4</a:t>
            </a:r>
            <a:r>
              <a:rPr lang="ja-JP" altLang="en-US" sz="2000"/>
              <a:t>年～</a:t>
            </a:r>
            <a:r>
              <a:rPr lang="en-US" altLang="ja-JP" sz="2000"/>
              <a:t>5</a:t>
            </a:r>
            <a:r>
              <a:rPr lang="ja-JP" altLang="en-US" sz="2000"/>
              <a:t>年生の</a:t>
            </a:r>
            <a:r>
              <a:rPr lang="en-US" altLang="ja-JP" sz="2000"/>
              <a:t>2</a:t>
            </a:r>
            <a:r>
              <a:rPr lang="ja-JP" altLang="en-US" sz="2000"/>
              <a:t>か年に</a:t>
            </a:r>
            <a:r>
              <a:rPr lang="en-US" altLang="ja-JP" sz="2000"/>
              <a:t>30</a:t>
            </a:r>
            <a:r>
              <a:rPr lang="ja-JP" altLang="en-US" sz="2000"/>
              <a:t>時間の実習参加</a:t>
            </a:r>
          </a:p>
          <a:p>
            <a:pPr marL="0" indent="0">
              <a:buNone/>
            </a:pPr>
            <a:endParaRPr lang="en-US" altLang="ja-JP" sz="2000"/>
          </a:p>
          <a:p>
            <a:pPr marL="0" indent="0">
              <a:buNone/>
            </a:pPr>
            <a:r>
              <a:rPr lang="ja-JP" altLang="en-US" sz="2000"/>
              <a:t>以下の実習に参加することで単位として認定</a:t>
            </a:r>
          </a:p>
          <a:p>
            <a:pPr marL="0" indent="0">
              <a:buNone/>
            </a:pPr>
            <a:r>
              <a:rPr lang="ja-JP" altLang="en-US" sz="2000"/>
              <a:t>・高井神島漂着ゴミ調査　</a:t>
            </a:r>
            <a:endParaRPr lang="en-US" altLang="ja-JP" sz="2000"/>
          </a:p>
          <a:p>
            <a:pPr marL="0" indent="0">
              <a:buNone/>
            </a:pPr>
            <a:r>
              <a:rPr lang="ja-JP" altLang="en-US" sz="2000"/>
              <a:t>・福祉施設ボランティア</a:t>
            </a:r>
          </a:p>
          <a:p>
            <a:pPr marL="0" indent="0">
              <a:buNone/>
            </a:pPr>
            <a:r>
              <a:rPr lang="ja-JP" altLang="en-US" sz="2000"/>
              <a:t>・夢現塾（小学生への算数の補習</a:t>
            </a:r>
            <a:r>
              <a:rPr lang="en-US" altLang="ja-JP" sz="2000"/>
              <a:t>TA</a:t>
            </a:r>
            <a:r>
              <a:rPr lang="ja-JP" altLang="en-US" sz="2000"/>
              <a:t>）	</a:t>
            </a:r>
            <a:r>
              <a:rPr lang="en-US" altLang="ja-JP" sz="2000"/>
              <a:t>etc.</a:t>
            </a:r>
          </a:p>
          <a:p>
            <a:pPr marL="0" indent="0">
              <a:buNone/>
            </a:pPr>
            <a:endParaRPr lang="ja-JP" altLang="en-US" sz="2000"/>
          </a:p>
        </p:txBody>
      </p:sp>
      <p:pic>
        <p:nvPicPr>
          <p:cNvPr id="1028" name="Picture 4">
            <a:extLst>
              <a:ext uri="{FF2B5EF4-FFF2-40B4-BE49-F238E27FC236}">
                <a16:creationId xmlns:a16="http://schemas.microsoft.com/office/drawing/2014/main" id="{2A8CB6EA-1E7D-4AEE-B19A-9FD6C8C59F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4551" y="4853816"/>
            <a:ext cx="1333435" cy="17659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教師と生徒のイラスト（女性）">
            <a:extLst>
              <a:ext uri="{FF2B5EF4-FFF2-40B4-BE49-F238E27FC236}">
                <a16:creationId xmlns:a16="http://schemas.microsoft.com/office/drawing/2014/main" id="{60979528-352C-4FD9-98F8-47770B0A98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7986" y="4491859"/>
            <a:ext cx="1428750" cy="1366838"/>
          </a:xfrm>
          <a:prstGeom prst="rect">
            <a:avLst/>
          </a:prstGeom>
          <a:noFill/>
          <a:extLst>
            <a:ext uri="{909E8E84-426E-40DD-AFC4-6F175D3DCCD1}">
              <a14:hiddenFill xmlns:a14="http://schemas.microsoft.com/office/drawing/2010/main">
                <a:solidFill>
                  <a:srgbClr val="FFFFFF"/>
                </a:solidFill>
              </a14:hiddenFill>
            </a:ext>
          </a:extLst>
        </p:spPr>
      </p:pic>
      <p:sp>
        <p:nvSpPr>
          <p:cNvPr id="4" name="スライド番号プレースホルダー 3">
            <a:extLst>
              <a:ext uri="{FF2B5EF4-FFF2-40B4-BE49-F238E27FC236}">
                <a16:creationId xmlns:a16="http://schemas.microsoft.com/office/drawing/2014/main" id="{7286F35E-C2C3-4535-9EDC-40D54B19C71D}"/>
              </a:ext>
            </a:extLst>
          </p:cNvPr>
          <p:cNvSpPr>
            <a:spLocks noGrp="1"/>
          </p:cNvSpPr>
          <p:nvPr>
            <p:ph type="sldNum" sz="quarter" idx="12"/>
          </p:nvPr>
        </p:nvSpPr>
        <p:spPr/>
        <p:txBody>
          <a:bodyPr/>
          <a:lstStyle/>
          <a:p>
            <a:fld id="{933E2CC5-C3B2-490C-A459-A605CA204965}" type="slidenum">
              <a:rPr kumimoji="1" lang="ja-JP" altLang="en-US" smtClean="0"/>
              <a:t>3</a:t>
            </a:fld>
            <a:endParaRPr kumimoji="1" lang="ja-JP" altLang="en-US"/>
          </a:p>
        </p:txBody>
      </p:sp>
    </p:spTree>
    <p:extLst>
      <p:ext uri="{BB962C8B-B14F-4D97-AF65-F5344CB8AC3E}">
        <p14:creationId xmlns:p14="http://schemas.microsoft.com/office/powerpoint/2010/main" val="4197795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DDE9A6-D6EE-40E9-B2B8-CE41A99A0569}"/>
              </a:ext>
            </a:extLst>
          </p:cNvPr>
          <p:cNvSpPr>
            <a:spLocks noGrp="1"/>
          </p:cNvSpPr>
          <p:nvPr>
            <p:ph type="title"/>
          </p:nvPr>
        </p:nvSpPr>
        <p:spPr/>
        <p:txBody>
          <a:bodyPr/>
          <a:lstStyle/>
          <a:p>
            <a:r>
              <a:rPr kumimoji="1" lang="ja-JP" altLang="en-US"/>
              <a:t>実証実験</a:t>
            </a:r>
          </a:p>
        </p:txBody>
      </p:sp>
      <p:sp>
        <p:nvSpPr>
          <p:cNvPr id="3" name="コンテンツ プレースホルダー 2">
            <a:extLst>
              <a:ext uri="{FF2B5EF4-FFF2-40B4-BE49-F238E27FC236}">
                <a16:creationId xmlns:a16="http://schemas.microsoft.com/office/drawing/2014/main" id="{E542F032-4B2F-4CA9-9FBE-0F13E325831F}"/>
              </a:ext>
            </a:extLst>
          </p:cNvPr>
          <p:cNvSpPr>
            <a:spLocks noGrp="1"/>
          </p:cNvSpPr>
          <p:nvPr>
            <p:ph idx="1"/>
          </p:nvPr>
        </p:nvSpPr>
        <p:spPr>
          <a:xfrm>
            <a:off x="4236637" y="2133140"/>
            <a:ext cx="4651061" cy="4351338"/>
          </a:xfrm>
        </p:spPr>
        <p:txBody>
          <a:bodyPr>
            <a:normAutofit/>
          </a:bodyPr>
          <a:lstStyle/>
          <a:p>
            <a:r>
              <a:rPr lang="ja-JP" altLang="en-US"/>
              <a:t>実験方法</a:t>
            </a:r>
            <a:endParaRPr lang="en-US" altLang="ja-JP"/>
          </a:p>
          <a:p>
            <a:pPr marL="342900" indent="-342900">
              <a:buFont typeface="Wingdings" panose="05000000000000000000" pitchFamily="2" charset="2"/>
              <a:buChar char="ü"/>
            </a:pPr>
            <a:r>
              <a:rPr lang="ja-JP" altLang="en-US" sz="2800">
                <a:latin typeface="游ゴシック" panose="020B0400000000000000" pitchFamily="50" charset="-128"/>
                <a:ea typeface="游ゴシック" panose="020B0400000000000000" pitchFamily="50" charset="-128"/>
              </a:rPr>
              <a:t>受講学生</a:t>
            </a:r>
            <a:r>
              <a:rPr lang="en-US" altLang="ja-JP" sz="2800">
                <a:latin typeface="游ゴシック" panose="020B0400000000000000" pitchFamily="50" charset="-128"/>
                <a:ea typeface="游ゴシック" panose="020B0400000000000000" pitchFamily="50" charset="-128"/>
              </a:rPr>
              <a:t>(</a:t>
            </a:r>
            <a:r>
              <a:rPr lang="ja-JP" altLang="en-US" sz="2800">
                <a:latin typeface="游ゴシック" panose="020B0400000000000000" pitchFamily="50" charset="-128"/>
                <a:ea typeface="游ゴシック" panose="020B0400000000000000" pitchFamily="50" charset="-128"/>
              </a:rPr>
              <a:t>スマホ</a:t>
            </a:r>
            <a:r>
              <a:rPr lang="en-US" altLang="ja-JP" sz="2800">
                <a:latin typeface="游ゴシック" panose="020B0400000000000000" pitchFamily="50" charset="-128"/>
                <a:ea typeface="游ゴシック" panose="020B0400000000000000" pitchFamily="50" charset="-128"/>
              </a:rPr>
              <a:t>) …</a:t>
            </a:r>
            <a:br>
              <a:rPr lang="en-US" altLang="ja-JP" sz="2800">
                <a:latin typeface="游ゴシック" panose="020B0400000000000000" pitchFamily="50" charset="-128"/>
                <a:ea typeface="游ゴシック" panose="020B0400000000000000" pitchFamily="50" charset="-128"/>
              </a:rPr>
            </a:br>
            <a:r>
              <a:rPr lang="ja-JP" altLang="en-US" sz="2800">
                <a:latin typeface="游ゴシック" panose="020B0400000000000000" pitchFamily="50" charset="-128"/>
                <a:ea typeface="游ゴシック" panose="020B0400000000000000" pitchFamily="50" charset="-128"/>
              </a:rPr>
              <a:t>受講学生を仮名で設定</a:t>
            </a:r>
            <a:endParaRPr lang="en-US" altLang="ja-JP" sz="2800">
              <a:latin typeface="游ゴシック" panose="020B0400000000000000" pitchFamily="50" charset="-128"/>
              <a:ea typeface="游ゴシック" panose="020B0400000000000000" pitchFamily="50" charset="-128"/>
            </a:endParaRPr>
          </a:p>
          <a:p>
            <a:pPr marL="342900" indent="-342900">
              <a:buFont typeface="Wingdings" panose="05000000000000000000" pitchFamily="2" charset="2"/>
              <a:buChar char="ü"/>
            </a:pPr>
            <a:r>
              <a:rPr kumimoji="1" lang="ja-JP" altLang="en-US" sz="2800">
                <a:latin typeface="游ゴシック" panose="020B0400000000000000" pitchFamily="50" charset="-128"/>
                <a:ea typeface="游ゴシック" panose="020B0400000000000000" pitchFamily="50" charset="-128"/>
              </a:rPr>
              <a:t>実習</a:t>
            </a:r>
            <a:r>
              <a:rPr lang="ja-JP" altLang="en-US" sz="2800">
                <a:latin typeface="游ゴシック" panose="020B0400000000000000" pitchFamily="50" charset="-128"/>
                <a:ea typeface="游ゴシック" panose="020B0400000000000000" pitchFamily="50" charset="-128"/>
              </a:rPr>
              <a:t>先</a:t>
            </a:r>
            <a:r>
              <a:rPr kumimoji="1" lang="ja-JP" altLang="en-US" sz="2800">
                <a:latin typeface="游ゴシック" panose="020B0400000000000000" pitchFamily="50" charset="-128"/>
                <a:ea typeface="游ゴシック" panose="020B0400000000000000" pitchFamily="50" charset="-128"/>
              </a:rPr>
              <a:t>登録</a:t>
            </a:r>
            <a:r>
              <a:rPr kumimoji="1" lang="en-US" altLang="ja-JP" sz="2800">
                <a:latin typeface="游ゴシック" panose="020B0400000000000000" pitchFamily="50" charset="-128"/>
                <a:ea typeface="游ゴシック" panose="020B0400000000000000" pitchFamily="50" charset="-128"/>
              </a:rPr>
              <a:t>(Web)</a:t>
            </a:r>
            <a:r>
              <a:rPr lang="en-US" altLang="ja-JP" sz="2800">
                <a:latin typeface="游ゴシック" panose="020B0400000000000000" pitchFamily="50" charset="-128"/>
                <a:ea typeface="游ゴシック" panose="020B0400000000000000" pitchFamily="50" charset="-128"/>
              </a:rPr>
              <a:t> …</a:t>
            </a:r>
            <a:br>
              <a:rPr lang="en-US" altLang="ja-JP" sz="2800">
                <a:latin typeface="游ゴシック" panose="020B0400000000000000" pitchFamily="50" charset="-128"/>
                <a:ea typeface="游ゴシック" panose="020B0400000000000000" pitchFamily="50" charset="-128"/>
              </a:rPr>
            </a:br>
            <a:r>
              <a:rPr kumimoji="1" lang="ja-JP" altLang="en-US" sz="2800">
                <a:latin typeface="游ゴシック" panose="020B0400000000000000" pitchFamily="50" charset="-128"/>
                <a:ea typeface="游ゴシック" panose="020B0400000000000000" pitchFamily="50" charset="-128"/>
              </a:rPr>
              <a:t>情報処理教育センターを登録し、バーコードを作成（緯度、経度は</a:t>
            </a:r>
            <a:r>
              <a:rPr kumimoji="1" lang="en-US" altLang="ja-JP" sz="2800">
                <a:latin typeface="游ゴシック" panose="020B0400000000000000" pitchFamily="50" charset="-128"/>
                <a:ea typeface="游ゴシック" panose="020B0400000000000000" pitchFamily="50" charset="-128"/>
              </a:rPr>
              <a:t>Google</a:t>
            </a:r>
            <a:r>
              <a:rPr kumimoji="1" lang="ja-JP" altLang="en-US" sz="2800">
                <a:latin typeface="游ゴシック" panose="020B0400000000000000" pitchFamily="50" charset="-128"/>
                <a:ea typeface="游ゴシック" panose="020B0400000000000000" pitchFamily="50" charset="-128"/>
              </a:rPr>
              <a:t>マップ参照）</a:t>
            </a:r>
            <a:endParaRPr kumimoji="1" lang="en-US" altLang="ja-JP" sz="2800">
              <a:latin typeface="游ゴシック" panose="020B0400000000000000" pitchFamily="50" charset="-128"/>
              <a:ea typeface="游ゴシック" panose="020B0400000000000000" pitchFamily="50" charset="-128"/>
            </a:endParaRPr>
          </a:p>
          <a:p>
            <a:pPr>
              <a:buFont typeface="Wingdings" panose="05000000000000000000" pitchFamily="2" charset="2"/>
              <a:buChar char="ü"/>
            </a:pPr>
            <a:endParaRPr kumimoji="1" lang="ja-JP" altLang="en-US"/>
          </a:p>
        </p:txBody>
      </p:sp>
      <p:grpSp>
        <p:nvGrpSpPr>
          <p:cNvPr id="4" name="グループ化 3">
            <a:extLst>
              <a:ext uri="{FF2B5EF4-FFF2-40B4-BE49-F238E27FC236}">
                <a16:creationId xmlns:a16="http://schemas.microsoft.com/office/drawing/2014/main" id="{243041A3-B04B-4492-87E2-2844DB333F3E}"/>
              </a:ext>
            </a:extLst>
          </p:cNvPr>
          <p:cNvGrpSpPr/>
          <p:nvPr/>
        </p:nvGrpSpPr>
        <p:grpSpPr>
          <a:xfrm>
            <a:off x="289871" y="2133140"/>
            <a:ext cx="3781606" cy="2964426"/>
            <a:chOff x="793715" y="1966634"/>
            <a:chExt cx="4643187" cy="3629010"/>
          </a:xfrm>
        </p:grpSpPr>
        <p:pic>
          <p:nvPicPr>
            <p:cNvPr id="5" name="図 4">
              <a:extLst>
                <a:ext uri="{FF2B5EF4-FFF2-40B4-BE49-F238E27FC236}">
                  <a16:creationId xmlns:a16="http://schemas.microsoft.com/office/drawing/2014/main" id="{960B19A9-89CD-43FD-A107-173306B387B6}"/>
                </a:ext>
              </a:extLst>
            </p:cNvPr>
            <p:cNvPicPr>
              <a:picLocks noChangeAspect="1"/>
            </p:cNvPicPr>
            <p:nvPr/>
          </p:nvPicPr>
          <p:blipFill rotWithShape="1">
            <a:blip r:embed="rId3"/>
            <a:srcRect l="8220"/>
            <a:stretch/>
          </p:blipFill>
          <p:spPr>
            <a:xfrm>
              <a:off x="793715" y="1966634"/>
              <a:ext cx="4643187" cy="3629010"/>
            </a:xfrm>
            <a:prstGeom prst="rect">
              <a:avLst/>
            </a:prstGeom>
          </p:spPr>
        </p:pic>
        <p:grpSp>
          <p:nvGrpSpPr>
            <p:cNvPr id="6" name="グループ化 5">
              <a:extLst>
                <a:ext uri="{FF2B5EF4-FFF2-40B4-BE49-F238E27FC236}">
                  <a16:creationId xmlns:a16="http://schemas.microsoft.com/office/drawing/2014/main" id="{1D028D22-9823-496D-AEBD-0038FFC05C55}"/>
                </a:ext>
              </a:extLst>
            </p:cNvPr>
            <p:cNvGrpSpPr/>
            <p:nvPr/>
          </p:nvGrpSpPr>
          <p:grpSpPr>
            <a:xfrm>
              <a:off x="3041592" y="2726674"/>
              <a:ext cx="410305" cy="442318"/>
              <a:chOff x="3645329" y="2570488"/>
              <a:chExt cx="410305" cy="442318"/>
            </a:xfrm>
          </p:grpSpPr>
          <p:sp>
            <p:nvSpPr>
              <p:cNvPr id="16" name="円/楕円 8">
                <a:extLst>
                  <a:ext uri="{FF2B5EF4-FFF2-40B4-BE49-F238E27FC236}">
                    <a16:creationId xmlns:a16="http://schemas.microsoft.com/office/drawing/2014/main" id="{DD481051-36D6-47DE-A682-465379C31917}"/>
                  </a:ext>
                </a:extLst>
              </p:cNvPr>
              <p:cNvSpPr/>
              <p:nvPr/>
            </p:nvSpPr>
            <p:spPr>
              <a:xfrm>
                <a:off x="3680634" y="2643474"/>
                <a:ext cx="328247" cy="3693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C7E5809-B055-41D5-97D4-3AC5CA590740}"/>
                  </a:ext>
                </a:extLst>
              </p:cNvPr>
              <p:cNvSpPr txBox="1"/>
              <p:nvPr/>
            </p:nvSpPr>
            <p:spPr>
              <a:xfrm>
                <a:off x="3645329" y="2570488"/>
                <a:ext cx="410305" cy="369333"/>
              </a:xfrm>
              <a:prstGeom prst="rect">
                <a:avLst/>
              </a:prstGeom>
              <a:noFill/>
            </p:spPr>
            <p:txBody>
              <a:bodyPr wrap="square" rtlCol="0">
                <a:spAutoFit/>
              </a:bodyPr>
              <a:lstStyle/>
              <a:p>
                <a:r>
                  <a:rPr kumimoji="1" lang="en-US" altLang="ja-JP" b="1">
                    <a:solidFill>
                      <a:schemeClr val="bg1"/>
                    </a:solidFill>
                  </a:rPr>
                  <a:t>A</a:t>
                </a:r>
                <a:endParaRPr kumimoji="1" lang="ja-JP" altLang="en-US" b="1">
                  <a:solidFill>
                    <a:schemeClr val="bg1"/>
                  </a:solidFill>
                </a:endParaRPr>
              </a:p>
            </p:txBody>
          </p:sp>
        </p:grpSp>
        <p:grpSp>
          <p:nvGrpSpPr>
            <p:cNvPr id="7" name="グループ化 6">
              <a:extLst>
                <a:ext uri="{FF2B5EF4-FFF2-40B4-BE49-F238E27FC236}">
                  <a16:creationId xmlns:a16="http://schemas.microsoft.com/office/drawing/2014/main" id="{6C3B5313-113F-4322-9066-00A97B972FE0}"/>
                </a:ext>
              </a:extLst>
            </p:cNvPr>
            <p:cNvGrpSpPr/>
            <p:nvPr/>
          </p:nvGrpSpPr>
          <p:grpSpPr>
            <a:xfrm>
              <a:off x="3059722" y="3680782"/>
              <a:ext cx="410308" cy="389517"/>
              <a:chOff x="3786552" y="2711292"/>
              <a:chExt cx="410308" cy="389517"/>
            </a:xfrm>
          </p:grpSpPr>
          <p:sp>
            <p:nvSpPr>
              <p:cNvPr id="14" name="円/楕円 15">
                <a:extLst>
                  <a:ext uri="{FF2B5EF4-FFF2-40B4-BE49-F238E27FC236}">
                    <a16:creationId xmlns:a16="http://schemas.microsoft.com/office/drawing/2014/main" id="{62C5D5FC-766B-45FE-BD53-9996DE81F97E}"/>
                  </a:ext>
                </a:extLst>
              </p:cNvPr>
              <p:cNvSpPr/>
              <p:nvPr/>
            </p:nvSpPr>
            <p:spPr>
              <a:xfrm>
                <a:off x="3786552" y="2731477"/>
                <a:ext cx="328247" cy="3693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A3B37F75-24E5-4A54-8708-8DFE23721291}"/>
                  </a:ext>
                </a:extLst>
              </p:cNvPr>
              <p:cNvSpPr txBox="1"/>
              <p:nvPr/>
            </p:nvSpPr>
            <p:spPr>
              <a:xfrm>
                <a:off x="3786552" y="2711292"/>
                <a:ext cx="410308" cy="369332"/>
              </a:xfrm>
              <a:prstGeom prst="rect">
                <a:avLst/>
              </a:prstGeom>
              <a:noFill/>
            </p:spPr>
            <p:txBody>
              <a:bodyPr wrap="square" rtlCol="0">
                <a:spAutoFit/>
              </a:bodyPr>
              <a:lstStyle/>
              <a:p>
                <a:r>
                  <a:rPr lang="en-US" altLang="ja-JP" b="1">
                    <a:solidFill>
                      <a:schemeClr val="bg1"/>
                    </a:solidFill>
                  </a:rPr>
                  <a:t>B</a:t>
                </a:r>
                <a:endParaRPr kumimoji="1" lang="ja-JP" altLang="en-US" b="1">
                  <a:solidFill>
                    <a:schemeClr val="bg1"/>
                  </a:solidFill>
                </a:endParaRPr>
              </a:p>
            </p:txBody>
          </p:sp>
        </p:grpSp>
        <p:grpSp>
          <p:nvGrpSpPr>
            <p:cNvPr id="8" name="グループ化 7">
              <a:extLst>
                <a:ext uri="{FF2B5EF4-FFF2-40B4-BE49-F238E27FC236}">
                  <a16:creationId xmlns:a16="http://schemas.microsoft.com/office/drawing/2014/main" id="{F7554419-3C8E-4758-B82B-58A829220218}"/>
                </a:ext>
              </a:extLst>
            </p:cNvPr>
            <p:cNvGrpSpPr/>
            <p:nvPr/>
          </p:nvGrpSpPr>
          <p:grpSpPr>
            <a:xfrm>
              <a:off x="2227553" y="3965805"/>
              <a:ext cx="434165" cy="369332"/>
              <a:chOff x="3680634" y="2731477"/>
              <a:chExt cx="434165" cy="369332"/>
            </a:xfrm>
          </p:grpSpPr>
          <p:sp>
            <p:nvSpPr>
              <p:cNvPr id="12" name="円/楕円 18">
                <a:extLst>
                  <a:ext uri="{FF2B5EF4-FFF2-40B4-BE49-F238E27FC236}">
                    <a16:creationId xmlns:a16="http://schemas.microsoft.com/office/drawing/2014/main" id="{751381C7-DCC5-410A-B72D-C1CFC4DB956C}"/>
                  </a:ext>
                </a:extLst>
              </p:cNvPr>
              <p:cNvSpPr/>
              <p:nvPr/>
            </p:nvSpPr>
            <p:spPr>
              <a:xfrm>
                <a:off x="3786552" y="2731477"/>
                <a:ext cx="328247" cy="3693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752C3918-9CA0-42E5-A941-0F5ED3C1FF27}"/>
                  </a:ext>
                </a:extLst>
              </p:cNvPr>
              <p:cNvSpPr txBox="1"/>
              <p:nvPr/>
            </p:nvSpPr>
            <p:spPr>
              <a:xfrm>
                <a:off x="3680634" y="2731477"/>
                <a:ext cx="410308" cy="369332"/>
              </a:xfrm>
              <a:prstGeom prst="rect">
                <a:avLst/>
              </a:prstGeom>
              <a:noFill/>
            </p:spPr>
            <p:txBody>
              <a:bodyPr wrap="square" rtlCol="0">
                <a:spAutoFit/>
              </a:bodyPr>
              <a:lstStyle/>
              <a:p>
                <a:r>
                  <a:rPr lang="en-US" altLang="ja-JP" b="1">
                    <a:solidFill>
                      <a:schemeClr val="bg1"/>
                    </a:solidFill>
                  </a:rPr>
                  <a:t>C</a:t>
                </a:r>
                <a:endParaRPr kumimoji="1" lang="ja-JP" altLang="en-US" b="1">
                  <a:solidFill>
                    <a:schemeClr val="bg1"/>
                  </a:solidFill>
                </a:endParaRPr>
              </a:p>
            </p:txBody>
          </p:sp>
        </p:grpSp>
        <p:grpSp>
          <p:nvGrpSpPr>
            <p:cNvPr id="9" name="グループ化 8">
              <a:extLst>
                <a:ext uri="{FF2B5EF4-FFF2-40B4-BE49-F238E27FC236}">
                  <a16:creationId xmlns:a16="http://schemas.microsoft.com/office/drawing/2014/main" id="{86B328DD-258D-412C-B089-C9379FE964CD}"/>
                </a:ext>
              </a:extLst>
            </p:cNvPr>
            <p:cNvGrpSpPr/>
            <p:nvPr/>
          </p:nvGrpSpPr>
          <p:grpSpPr>
            <a:xfrm>
              <a:off x="4253197" y="2325313"/>
              <a:ext cx="1183704" cy="747016"/>
              <a:chOff x="3786552" y="2711292"/>
              <a:chExt cx="410308" cy="923330"/>
            </a:xfrm>
          </p:grpSpPr>
          <p:sp>
            <p:nvSpPr>
              <p:cNvPr id="10" name="円/楕円 21">
                <a:extLst>
                  <a:ext uri="{FF2B5EF4-FFF2-40B4-BE49-F238E27FC236}">
                    <a16:creationId xmlns:a16="http://schemas.microsoft.com/office/drawing/2014/main" id="{683AB724-B12B-433C-80D3-ACD230954F90}"/>
                  </a:ext>
                </a:extLst>
              </p:cNvPr>
              <p:cNvSpPr/>
              <p:nvPr/>
            </p:nvSpPr>
            <p:spPr>
              <a:xfrm>
                <a:off x="3786552" y="2731477"/>
                <a:ext cx="328247" cy="3693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4E6B1A9-33C1-4F22-9C7B-A4065F789543}"/>
                  </a:ext>
                </a:extLst>
              </p:cNvPr>
              <p:cNvSpPr txBox="1"/>
              <p:nvPr/>
            </p:nvSpPr>
            <p:spPr>
              <a:xfrm>
                <a:off x="3786552" y="2711292"/>
                <a:ext cx="410308" cy="923330"/>
              </a:xfrm>
              <a:prstGeom prst="rect">
                <a:avLst/>
              </a:prstGeom>
              <a:noFill/>
            </p:spPr>
            <p:txBody>
              <a:bodyPr wrap="square" rtlCol="0">
                <a:spAutoFit/>
              </a:bodyPr>
              <a:lstStyle/>
              <a:p>
                <a:r>
                  <a:rPr lang="ja-JP" altLang="en-US" b="1">
                    <a:solidFill>
                      <a:schemeClr val="bg1"/>
                    </a:solidFill>
                  </a:rPr>
                  <a:t>現在地</a:t>
                </a:r>
                <a:endParaRPr kumimoji="1" lang="ja-JP" altLang="en-US" b="1">
                  <a:solidFill>
                    <a:schemeClr val="bg1"/>
                  </a:solidFill>
                </a:endParaRPr>
              </a:p>
            </p:txBody>
          </p:sp>
        </p:grpSp>
      </p:grpSp>
      <p:sp>
        <p:nvSpPr>
          <p:cNvPr id="19" name="スライド番号プレースホルダー 18">
            <a:extLst>
              <a:ext uri="{FF2B5EF4-FFF2-40B4-BE49-F238E27FC236}">
                <a16:creationId xmlns:a16="http://schemas.microsoft.com/office/drawing/2014/main" id="{F7489BA5-4267-4AE9-9610-DCDF058A7E43}"/>
              </a:ext>
            </a:extLst>
          </p:cNvPr>
          <p:cNvSpPr>
            <a:spLocks noGrp="1"/>
          </p:cNvSpPr>
          <p:nvPr>
            <p:ph type="sldNum" sz="quarter" idx="12"/>
          </p:nvPr>
        </p:nvSpPr>
        <p:spPr/>
        <p:txBody>
          <a:bodyPr/>
          <a:lstStyle/>
          <a:p>
            <a:fld id="{933E2CC5-C3B2-490C-A459-A605CA204965}" type="slidenum">
              <a:rPr kumimoji="1" lang="ja-JP" altLang="en-US" smtClean="0"/>
              <a:t>30</a:t>
            </a:fld>
            <a:endParaRPr kumimoji="1" lang="ja-JP" altLang="en-US"/>
          </a:p>
        </p:txBody>
      </p:sp>
    </p:spTree>
    <p:extLst>
      <p:ext uri="{BB962C8B-B14F-4D97-AF65-F5344CB8AC3E}">
        <p14:creationId xmlns:p14="http://schemas.microsoft.com/office/powerpoint/2010/main" val="2736193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DDE9A6-D6EE-40E9-B2B8-CE41A99A0569}"/>
              </a:ext>
            </a:extLst>
          </p:cNvPr>
          <p:cNvSpPr>
            <a:spLocks noGrp="1"/>
          </p:cNvSpPr>
          <p:nvPr>
            <p:ph type="title"/>
          </p:nvPr>
        </p:nvSpPr>
        <p:spPr/>
        <p:txBody>
          <a:bodyPr/>
          <a:lstStyle/>
          <a:p>
            <a:r>
              <a:rPr kumimoji="1" lang="ja-JP" altLang="en-US"/>
              <a:t>実証実験</a:t>
            </a:r>
          </a:p>
        </p:txBody>
      </p:sp>
      <p:grpSp>
        <p:nvGrpSpPr>
          <p:cNvPr id="4" name="グループ化 3">
            <a:extLst>
              <a:ext uri="{FF2B5EF4-FFF2-40B4-BE49-F238E27FC236}">
                <a16:creationId xmlns:a16="http://schemas.microsoft.com/office/drawing/2014/main" id="{243041A3-B04B-4492-87E2-2844DB333F3E}"/>
              </a:ext>
            </a:extLst>
          </p:cNvPr>
          <p:cNvGrpSpPr/>
          <p:nvPr/>
        </p:nvGrpSpPr>
        <p:grpSpPr>
          <a:xfrm>
            <a:off x="275494" y="2133140"/>
            <a:ext cx="3781606" cy="2964426"/>
            <a:chOff x="793715" y="1966634"/>
            <a:chExt cx="4643187" cy="3629010"/>
          </a:xfrm>
        </p:grpSpPr>
        <p:pic>
          <p:nvPicPr>
            <p:cNvPr id="5" name="図 4">
              <a:extLst>
                <a:ext uri="{FF2B5EF4-FFF2-40B4-BE49-F238E27FC236}">
                  <a16:creationId xmlns:a16="http://schemas.microsoft.com/office/drawing/2014/main" id="{960B19A9-89CD-43FD-A107-173306B387B6}"/>
                </a:ext>
              </a:extLst>
            </p:cNvPr>
            <p:cNvPicPr>
              <a:picLocks noChangeAspect="1"/>
            </p:cNvPicPr>
            <p:nvPr/>
          </p:nvPicPr>
          <p:blipFill rotWithShape="1">
            <a:blip r:embed="rId3"/>
            <a:srcRect l="8220"/>
            <a:stretch/>
          </p:blipFill>
          <p:spPr>
            <a:xfrm>
              <a:off x="793715" y="1966634"/>
              <a:ext cx="4643187" cy="3629010"/>
            </a:xfrm>
            <a:prstGeom prst="rect">
              <a:avLst/>
            </a:prstGeom>
          </p:spPr>
        </p:pic>
        <p:grpSp>
          <p:nvGrpSpPr>
            <p:cNvPr id="6" name="グループ化 5">
              <a:extLst>
                <a:ext uri="{FF2B5EF4-FFF2-40B4-BE49-F238E27FC236}">
                  <a16:creationId xmlns:a16="http://schemas.microsoft.com/office/drawing/2014/main" id="{1D028D22-9823-496D-AEBD-0038FFC05C55}"/>
                </a:ext>
              </a:extLst>
            </p:cNvPr>
            <p:cNvGrpSpPr/>
            <p:nvPr/>
          </p:nvGrpSpPr>
          <p:grpSpPr>
            <a:xfrm>
              <a:off x="3182815" y="2867478"/>
              <a:ext cx="410308" cy="389517"/>
              <a:chOff x="3786552" y="2711292"/>
              <a:chExt cx="410308" cy="389517"/>
            </a:xfrm>
          </p:grpSpPr>
          <p:sp>
            <p:nvSpPr>
              <p:cNvPr id="16" name="円/楕円 8">
                <a:extLst>
                  <a:ext uri="{FF2B5EF4-FFF2-40B4-BE49-F238E27FC236}">
                    <a16:creationId xmlns:a16="http://schemas.microsoft.com/office/drawing/2014/main" id="{DD481051-36D6-47DE-A682-465379C31917}"/>
                  </a:ext>
                </a:extLst>
              </p:cNvPr>
              <p:cNvSpPr/>
              <p:nvPr/>
            </p:nvSpPr>
            <p:spPr>
              <a:xfrm>
                <a:off x="3786552" y="2731477"/>
                <a:ext cx="328247" cy="3693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C7E5809-B055-41D5-97D4-3AC5CA590740}"/>
                  </a:ext>
                </a:extLst>
              </p:cNvPr>
              <p:cNvSpPr txBox="1"/>
              <p:nvPr/>
            </p:nvSpPr>
            <p:spPr>
              <a:xfrm>
                <a:off x="3786552" y="2711292"/>
                <a:ext cx="410308" cy="369332"/>
              </a:xfrm>
              <a:prstGeom prst="rect">
                <a:avLst/>
              </a:prstGeom>
              <a:noFill/>
            </p:spPr>
            <p:txBody>
              <a:bodyPr wrap="square" rtlCol="0">
                <a:spAutoFit/>
              </a:bodyPr>
              <a:lstStyle/>
              <a:p>
                <a:r>
                  <a:rPr kumimoji="1" lang="en-US" altLang="ja-JP" b="1">
                    <a:solidFill>
                      <a:schemeClr val="bg1"/>
                    </a:solidFill>
                  </a:rPr>
                  <a:t>A</a:t>
                </a:r>
                <a:endParaRPr kumimoji="1" lang="ja-JP" altLang="en-US" b="1">
                  <a:solidFill>
                    <a:schemeClr val="bg1"/>
                  </a:solidFill>
                </a:endParaRPr>
              </a:p>
            </p:txBody>
          </p:sp>
        </p:grpSp>
        <p:grpSp>
          <p:nvGrpSpPr>
            <p:cNvPr id="7" name="グループ化 6">
              <a:extLst>
                <a:ext uri="{FF2B5EF4-FFF2-40B4-BE49-F238E27FC236}">
                  <a16:creationId xmlns:a16="http://schemas.microsoft.com/office/drawing/2014/main" id="{6C3B5313-113F-4322-9066-00A97B972FE0}"/>
                </a:ext>
              </a:extLst>
            </p:cNvPr>
            <p:cNvGrpSpPr/>
            <p:nvPr/>
          </p:nvGrpSpPr>
          <p:grpSpPr>
            <a:xfrm>
              <a:off x="3059722" y="3680782"/>
              <a:ext cx="410308" cy="389517"/>
              <a:chOff x="3786552" y="2711292"/>
              <a:chExt cx="410308" cy="389517"/>
            </a:xfrm>
          </p:grpSpPr>
          <p:sp>
            <p:nvSpPr>
              <p:cNvPr id="14" name="円/楕円 15">
                <a:extLst>
                  <a:ext uri="{FF2B5EF4-FFF2-40B4-BE49-F238E27FC236}">
                    <a16:creationId xmlns:a16="http://schemas.microsoft.com/office/drawing/2014/main" id="{62C5D5FC-766B-45FE-BD53-9996DE81F97E}"/>
                  </a:ext>
                </a:extLst>
              </p:cNvPr>
              <p:cNvSpPr/>
              <p:nvPr/>
            </p:nvSpPr>
            <p:spPr>
              <a:xfrm>
                <a:off x="3786552" y="2731477"/>
                <a:ext cx="328247" cy="3693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A3B37F75-24E5-4A54-8708-8DFE23721291}"/>
                  </a:ext>
                </a:extLst>
              </p:cNvPr>
              <p:cNvSpPr txBox="1"/>
              <p:nvPr/>
            </p:nvSpPr>
            <p:spPr>
              <a:xfrm>
                <a:off x="3786552" y="2711292"/>
                <a:ext cx="410308" cy="369332"/>
              </a:xfrm>
              <a:prstGeom prst="rect">
                <a:avLst/>
              </a:prstGeom>
              <a:noFill/>
            </p:spPr>
            <p:txBody>
              <a:bodyPr wrap="square" rtlCol="0">
                <a:spAutoFit/>
              </a:bodyPr>
              <a:lstStyle/>
              <a:p>
                <a:r>
                  <a:rPr lang="en-US" altLang="ja-JP" b="1">
                    <a:solidFill>
                      <a:schemeClr val="bg1"/>
                    </a:solidFill>
                  </a:rPr>
                  <a:t>B</a:t>
                </a:r>
                <a:endParaRPr kumimoji="1" lang="ja-JP" altLang="en-US" b="1">
                  <a:solidFill>
                    <a:schemeClr val="bg1"/>
                  </a:solidFill>
                </a:endParaRPr>
              </a:p>
            </p:txBody>
          </p:sp>
        </p:grpSp>
        <p:grpSp>
          <p:nvGrpSpPr>
            <p:cNvPr id="8" name="グループ化 7">
              <a:extLst>
                <a:ext uri="{FF2B5EF4-FFF2-40B4-BE49-F238E27FC236}">
                  <a16:creationId xmlns:a16="http://schemas.microsoft.com/office/drawing/2014/main" id="{F7554419-3C8E-4758-B82B-58A829220218}"/>
                </a:ext>
              </a:extLst>
            </p:cNvPr>
            <p:cNvGrpSpPr/>
            <p:nvPr/>
          </p:nvGrpSpPr>
          <p:grpSpPr>
            <a:xfrm>
              <a:off x="2333471" y="3965805"/>
              <a:ext cx="410308" cy="369332"/>
              <a:chOff x="3786552" y="2731477"/>
              <a:chExt cx="410308" cy="369332"/>
            </a:xfrm>
          </p:grpSpPr>
          <p:sp>
            <p:nvSpPr>
              <p:cNvPr id="12" name="円/楕円 18">
                <a:extLst>
                  <a:ext uri="{FF2B5EF4-FFF2-40B4-BE49-F238E27FC236}">
                    <a16:creationId xmlns:a16="http://schemas.microsoft.com/office/drawing/2014/main" id="{751381C7-DCC5-410A-B72D-C1CFC4DB956C}"/>
                  </a:ext>
                </a:extLst>
              </p:cNvPr>
              <p:cNvSpPr/>
              <p:nvPr/>
            </p:nvSpPr>
            <p:spPr>
              <a:xfrm>
                <a:off x="3786552" y="2731477"/>
                <a:ext cx="328247" cy="3693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752C3918-9CA0-42E5-A941-0F5ED3C1FF27}"/>
                  </a:ext>
                </a:extLst>
              </p:cNvPr>
              <p:cNvSpPr txBox="1"/>
              <p:nvPr/>
            </p:nvSpPr>
            <p:spPr>
              <a:xfrm>
                <a:off x="3786552" y="2731477"/>
                <a:ext cx="410308" cy="369332"/>
              </a:xfrm>
              <a:prstGeom prst="rect">
                <a:avLst/>
              </a:prstGeom>
              <a:noFill/>
            </p:spPr>
            <p:txBody>
              <a:bodyPr wrap="square" rtlCol="0">
                <a:spAutoFit/>
              </a:bodyPr>
              <a:lstStyle/>
              <a:p>
                <a:r>
                  <a:rPr lang="en-US" altLang="ja-JP" b="1">
                    <a:solidFill>
                      <a:schemeClr val="bg1"/>
                    </a:solidFill>
                  </a:rPr>
                  <a:t>C</a:t>
                </a:r>
                <a:endParaRPr kumimoji="1" lang="ja-JP" altLang="en-US" b="1">
                  <a:solidFill>
                    <a:schemeClr val="bg1"/>
                  </a:solidFill>
                </a:endParaRPr>
              </a:p>
            </p:txBody>
          </p:sp>
        </p:grpSp>
        <p:grpSp>
          <p:nvGrpSpPr>
            <p:cNvPr id="9" name="グループ化 8">
              <a:extLst>
                <a:ext uri="{FF2B5EF4-FFF2-40B4-BE49-F238E27FC236}">
                  <a16:creationId xmlns:a16="http://schemas.microsoft.com/office/drawing/2014/main" id="{86B328DD-258D-412C-B089-C9379FE964CD}"/>
                </a:ext>
              </a:extLst>
            </p:cNvPr>
            <p:cNvGrpSpPr/>
            <p:nvPr/>
          </p:nvGrpSpPr>
          <p:grpSpPr>
            <a:xfrm>
              <a:off x="4253197" y="2325313"/>
              <a:ext cx="1183704" cy="747016"/>
              <a:chOff x="3786552" y="2711292"/>
              <a:chExt cx="410308" cy="923330"/>
            </a:xfrm>
          </p:grpSpPr>
          <p:sp>
            <p:nvSpPr>
              <p:cNvPr id="10" name="円/楕円 21">
                <a:extLst>
                  <a:ext uri="{FF2B5EF4-FFF2-40B4-BE49-F238E27FC236}">
                    <a16:creationId xmlns:a16="http://schemas.microsoft.com/office/drawing/2014/main" id="{683AB724-B12B-433C-80D3-ACD230954F90}"/>
                  </a:ext>
                </a:extLst>
              </p:cNvPr>
              <p:cNvSpPr/>
              <p:nvPr/>
            </p:nvSpPr>
            <p:spPr>
              <a:xfrm>
                <a:off x="3786552" y="2731477"/>
                <a:ext cx="328247" cy="3693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4E6B1A9-33C1-4F22-9C7B-A4065F789543}"/>
                  </a:ext>
                </a:extLst>
              </p:cNvPr>
              <p:cNvSpPr txBox="1"/>
              <p:nvPr/>
            </p:nvSpPr>
            <p:spPr>
              <a:xfrm>
                <a:off x="3786552" y="2711292"/>
                <a:ext cx="410308" cy="923330"/>
              </a:xfrm>
              <a:prstGeom prst="rect">
                <a:avLst/>
              </a:prstGeom>
              <a:noFill/>
            </p:spPr>
            <p:txBody>
              <a:bodyPr wrap="square" rtlCol="0">
                <a:spAutoFit/>
              </a:bodyPr>
              <a:lstStyle/>
              <a:p>
                <a:r>
                  <a:rPr lang="ja-JP" altLang="en-US" b="1">
                    <a:solidFill>
                      <a:schemeClr val="bg1"/>
                    </a:solidFill>
                  </a:rPr>
                  <a:t>現在地</a:t>
                </a:r>
                <a:endParaRPr kumimoji="1" lang="ja-JP" altLang="en-US" b="1">
                  <a:solidFill>
                    <a:schemeClr val="bg1"/>
                  </a:solidFill>
                </a:endParaRPr>
              </a:p>
            </p:txBody>
          </p:sp>
        </p:grpSp>
      </p:grpSp>
      <p:sp>
        <p:nvSpPr>
          <p:cNvPr id="20" name="コンテンツ プレースホルダー 18">
            <a:extLst>
              <a:ext uri="{FF2B5EF4-FFF2-40B4-BE49-F238E27FC236}">
                <a16:creationId xmlns:a16="http://schemas.microsoft.com/office/drawing/2014/main" id="{72BA6082-FE5D-4EAC-BF39-677BEEB8C9A2}"/>
              </a:ext>
            </a:extLst>
          </p:cNvPr>
          <p:cNvSpPr>
            <a:spLocks noGrp="1"/>
          </p:cNvSpPr>
          <p:nvPr>
            <p:ph idx="1"/>
          </p:nvPr>
        </p:nvSpPr>
        <p:spPr>
          <a:xfrm>
            <a:off x="4314417" y="2133140"/>
            <a:ext cx="4579784" cy="4351338"/>
          </a:xfrm>
        </p:spPr>
        <p:txBody>
          <a:bodyPr vert="horz" lIns="91440" tIns="45720" rIns="91440" bIns="45720" rtlCol="0" anchor="t">
            <a:normAutofit/>
          </a:bodyPr>
          <a:lstStyle/>
          <a:p>
            <a:r>
              <a:rPr lang="ja-JP" altLang="en-US"/>
              <a:t>実験方法</a:t>
            </a:r>
            <a:endParaRPr lang="en-US" altLang="ja-JP"/>
          </a:p>
          <a:p>
            <a:pPr marL="342900" indent="-342900">
              <a:buFont typeface="Wingdings" panose="05000000000000000000" pitchFamily="2" charset="2"/>
              <a:buChar char="ü"/>
            </a:pPr>
            <a:r>
              <a:rPr lang="ja-JP" altLang="en-US" sz="2800">
                <a:latin typeface="游ゴシック"/>
                <a:ea typeface="游ゴシック"/>
              </a:rPr>
              <a:t>実習実施登録</a:t>
            </a:r>
            <a:r>
              <a:rPr lang="en-US" altLang="ja-JP" sz="2800">
                <a:latin typeface="游ゴシック"/>
                <a:ea typeface="游ゴシック"/>
              </a:rPr>
              <a:t>(</a:t>
            </a:r>
            <a:r>
              <a:rPr lang="ja-JP" altLang="en-US" sz="2800">
                <a:latin typeface="游ゴシック"/>
                <a:ea typeface="游ゴシック"/>
              </a:rPr>
              <a:t>スマホ</a:t>
            </a:r>
            <a:r>
              <a:rPr lang="en-US" altLang="ja-JP" sz="2800">
                <a:latin typeface="游ゴシック"/>
                <a:ea typeface="游ゴシック"/>
              </a:rPr>
              <a:t>) …</a:t>
            </a:r>
            <a:br>
              <a:rPr lang="en-US" altLang="ja-JP" sz="2800">
                <a:latin typeface="游ゴシック" panose="020B0400000000000000" pitchFamily="50" charset="-128"/>
                <a:ea typeface="游ゴシック" panose="020B0400000000000000" pitchFamily="50" charset="-128"/>
              </a:rPr>
            </a:br>
            <a:r>
              <a:rPr lang="ja-JP" altLang="en-US" sz="2800">
                <a:latin typeface="游ゴシック"/>
                <a:ea typeface="游ゴシック"/>
              </a:rPr>
              <a:t>受講学生のアカウントでログインし、</a:t>
            </a:r>
            <a:r>
              <a:rPr lang="en-US" altLang="ja-JP" sz="2800">
                <a:latin typeface="游ゴシック"/>
                <a:ea typeface="游ゴシック"/>
              </a:rPr>
              <a:t>A,B,C</a:t>
            </a:r>
            <a:r>
              <a:rPr lang="ja-JP" altLang="en-US" sz="2800">
                <a:latin typeface="游ゴシック"/>
                <a:ea typeface="游ゴシック"/>
              </a:rPr>
              <a:t>地点で実際に実習の登録</a:t>
            </a:r>
            <a:endParaRPr lang="en-US" altLang="ja-JP" sz="2800">
              <a:latin typeface="游ゴシック"/>
              <a:ea typeface="游ゴシック"/>
            </a:endParaRPr>
          </a:p>
          <a:p>
            <a:pPr marL="342900" indent="-342900">
              <a:buFont typeface="Wingdings" panose="05000000000000000000" pitchFamily="2" charset="2"/>
              <a:buChar char="ü"/>
            </a:pPr>
            <a:r>
              <a:rPr lang="ja-JP" altLang="en-US" sz="2800">
                <a:latin typeface="游ゴシック"/>
                <a:ea typeface="游ゴシック"/>
              </a:rPr>
              <a:t>実習履歴</a:t>
            </a:r>
            <a:r>
              <a:rPr lang="en-US" altLang="ja-JP" sz="2800">
                <a:latin typeface="游ゴシック"/>
                <a:ea typeface="游ゴシック"/>
              </a:rPr>
              <a:t>(web) …</a:t>
            </a:r>
            <a:br>
              <a:rPr lang="en-US" altLang="ja-JP" sz="2800">
                <a:latin typeface="游ゴシック" panose="020B0400000000000000" pitchFamily="50" charset="-128"/>
                <a:ea typeface="游ゴシック" panose="020B0400000000000000" pitchFamily="50" charset="-128"/>
              </a:rPr>
            </a:br>
            <a:r>
              <a:rPr lang="ja-JP" altLang="en-US" sz="2800">
                <a:latin typeface="游ゴシック"/>
                <a:ea typeface="游ゴシック"/>
              </a:rPr>
              <a:t>実習が登録</a:t>
            </a:r>
            <a:r>
              <a:rPr lang="ja-JP" altLang="en-US">
                <a:latin typeface="游ゴシック"/>
                <a:ea typeface="游ゴシック"/>
              </a:rPr>
              <a:t>状況を</a:t>
            </a:r>
            <a:r>
              <a:rPr lang="ja-JP" altLang="en-US" sz="2800">
                <a:latin typeface="游ゴシック"/>
                <a:ea typeface="游ゴシック"/>
              </a:rPr>
              <a:t>確認</a:t>
            </a:r>
            <a:endParaRPr lang="en-US" altLang="ja-JP" sz="2800">
              <a:latin typeface="游ゴシック"/>
              <a:ea typeface="游ゴシック"/>
            </a:endParaRPr>
          </a:p>
          <a:p>
            <a:endParaRPr lang="ja-JP" altLang="en-US"/>
          </a:p>
        </p:txBody>
      </p:sp>
      <p:sp>
        <p:nvSpPr>
          <p:cNvPr id="22" name="スライド番号プレースホルダー 21">
            <a:extLst>
              <a:ext uri="{FF2B5EF4-FFF2-40B4-BE49-F238E27FC236}">
                <a16:creationId xmlns:a16="http://schemas.microsoft.com/office/drawing/2014/main" id="{8769D8BA-E348-4697-9328-B7D08D14EB3D}"/>
              </a:ext>
            </a:extLst>
          </p:cNvPr>
          <p:cNvSpPr>
            <a:spLocks noGrp="1"/>
          </p:cNvSpPr>
          <p:nvPr>
            <p:ph type="sldNum" sz="quarter" idx="12"/>
          </p:nvPr>
        </p:nvSpPr>
        <p:spPr/>
        <p:txBody>
          <a:bodyPr/>
          <a:lstStyle/>
          <a:p>
            <a:fld id="{933E2CC5-C3B2-490C-A459-A605CA204965}" type="slidenum">
              <a:rPr kumimoji="1" lang="ja-JP" altLang="en-US" smtClean="0"/>
              <a:t>31</a:t>
            </a:fld>
            <a:endParaRPr kumimoji="1" lang="ja-JP" altLang="en-US"/>
          </a:p>
        </p:txBody>
      </p:sp>
    </p:spTree>
    <p:extLst>
      <p:ext uri="{BB962C8B-B14F-4D97-AF65-F5344CB8AC3E}">
        <p14:creationId xmlns:p14="http://schemas.microsoft.com/office/powerpoint/2010/main" val="424784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DDE9A6-D6EE-40E9-B2B8-CE41A99A0569}"/>
              </a:ext>
            </a:extLst>
          </p:cNvPr>
          <p:cNvSpPr>
            <a:spLocks noGrp="1"/>
          </p:cNvSpPr>
          <p:nvPr>
            <p:ph type="title"/>
          </p:nvPr>
        </p:nvSpPr>
        <p:spPr/>
        <p:txBody>
          <a:bodyPr/>
          <a:lstStyle/>
          <a:p>
            <a:r>
              <a:rPr kumimoji="1" lang="ja-JP" altLang="en-US"/>
              <a:t>実証実験</a:t>
            </a:r>
          </a:p>
        </p:txBody>
      </p:sp>
      <p:sp>
        <p:nvSpPr>
          <p:cNvPr id="3" name="コンテンツ プレースホルダー 2">
            <a:extLst>
              <a:ext uri="{FF2B5EF4-FFF2-40B4-BE49-F238E27FC236}">
                <a16:creationId xmlns:a16="http://schemas.microsoft.com/office/drawing/2014/main" id="{E542F032-4B2F-4CA9-9FBE-0F13E325831F}"/>
              </a:ext>
            </a:extLst>
          </p:cNvPr>
          <p:cNvSpPr>
            <a:spLocks noGrp="1"/>
          </p:cNvSpPr>
          <p:nvPr>
            <p:ph idx="1"/>
          </p:nvPr>
        </p:nvSpPr>
        <p:spPr>
          <a:xfrm>
            <a:off x="464012" y="2789128"/>
            <a:ext cx="8404284" cy="3753461"/>
          </a:xfrm>
        </p:spPr>
        <p:txBody>
          <a:bodyPr vert="horz" lIns="91440" tIns="45720" rIns="91440" bIns="45720" rtlCol="0" anchor="t">
            <a:normAutofit/>
          </a:bodyPr>
          <a:lstStyle/>
          <a:p>
            <a:r>
              <a:rPr lang="ja-JP" altLang="en-US"/>
              <a:t>実験結果</a:t>
            </a:r>
            <a:endParaRPr lang="en-US" altLang="ja-JP"/>
          </a:p>
          <a:p>
            <a:endParaRPr kumimoji="1" lang="en-US" altLang="ja-JP"/>
          </a:p>
          <a:p>
            <a:endParaRPr lang="en-US" altLang="ja-JP"/>
          </a:p>
          <a:p>
            <a:endParaRPr kumimoji="1" lang="en-US" altLang="ja-JP"/>
          </a:p>
          <a:p>
            <a:pPr marL="0" indent="0">
              <a:buNone/>
            </a:pPr>
            <a:endParaRPr lang="en-US" altLang="ja-JP"/>
          </a:p>
          <a:p>
            <a:pPr marL="0" indent="0">
              <a:buNone/>
            </a:pPr>
            <a:endParaRPr lang="en-US" altLang="ja-JP">
              <a:ea typeface="游ゴシック"/>
            </a:endParaRPr>
          </a:p>
          <a:p>
            <a:pPr marL="0" indent="0" algn="ctr">
              <a:buNone/>
            </a:pPr>
            <a:r>
              <a:rPr kumimoji="1" lang="en-US" altLang="ja-JP">
                <a:ea typeface="游ゴシック"/>
              </a:rPr>
              <a:t>GPS</a:t>
            </a:r>
            <a:r>
              <a:rPr kumimoji="1" lang="ja-JP" altLang="en-US">
                <a:ea typeface="游ゴシック"/>
              </a:rPr>
              <a:t>の誤差設定</a:t>
            </a:r>
            <a:r>
              <a:rPr lang="ja-JP" altLang="en-US">
                <a:ea typeface="游ゴシック"/>
              </a:rPr>
              <a:t>値変化による正常動作を確認</a:t>
            </a:r>
            <a:endParaRPr lang="ja-JP" altLang="en-US">
              <a:ea typeface="游ゴシック"/>
              <a:cs typeface="Calibri"/>
            </a:endParaRPr>
          </a:p>
        </p:txBody>
      </p:sp>
      <p:graphicFrame>
        <p:nvGraphicFramePr>
          <p:cNvPr id="4" name="表 3">
            <a:extLst>
              <a:ext uri="{FF2B5EF4-FFF2-40B4-BE49-F238E27FC236}">
                <a16:creationId xmlns:a16="http://schemas.microsoft.com/office/drawing/2014/main" id="{65335F0E-E2BF-4670-B93A-85AE28CA12CC}"/>
              </a:ext>
            </a:extLst>
          </p:cNvPr>
          <p:cNvGraphicFramePr>
            <a:graphicFrameLocks noGrp="1"/>
          </p:cNvGraphicFramePr>
          <p:nvPr>
            <p:extLst>
              <p:ext uri="{D42A27DB-BD31-4B8C-83A1-F6EECF244321}">
                <p14:modId xmlns:p14="http://schemas.microsoft.com/office/powerpoint/2010/main" val="668446795"/>
              </p:ext>
            </p:extLst>
          </p:nvPr>
        </p:nvGraphicFramePr>
        <p:xfrm>
          <a:off x="785404" y="3241648"/>
          <a:ext cx="7958836" cy="1960232"/>
        </p:xfrm>
        <a:graphic>
          <a:graphicData uri="http://schemas.openxmlformats.org/drawingml/2006/table">
            <a:tbl>
              <a:tblPr firstRow="1" firstCol="1" bandRow="1">
                <a:tableStyleId>{21E4AEA4-8DFA-4A89-87EB-49C32662AFE0}</a:tableStyleId>
              </a:tblPr>
              <a:tblGrid>
                <a:gridCol w="2492920">
                  <a:extLst>
                    <a:ext uri="{9D8B030D-6E8A-4147-A177-3AD203B41FA5}">
                      <a16:colId xmlns:a16="http://schemas.microsoft.com/office/drawing/2014/main" val="20000"/>
                    </a:ext>
                  </a:extLst>
                </a:gridCol>
                <a:gridCol w="1847054">
                  <a:extLst>
                    <a:ext uri="{9D8B030D-6E8A-4147-A177-3AD203B41FA5}">
                      <a16:colId xmlns:a16="http://schemas.microsoft.com/office/drawing/2014/main" val="20001"/>
                    </a:ext>
                  </a:extLst>
                </a:gridCol>
                <a:gridCol w="1810836">
                  <a:extLst>
                    <a:ext uri="{9D8B030D-6E8A-4147-A177-3AD203B41FA5}">
                      <a16:colId xmlns:a16="http://schemas.microsoft.com/office/drawing/2014/main" val="20002"/>
                    </a:ext>
                  </a:extLst>
                </a:gridCol>
                <a:gridCol w="1808026">
                  <a:extLst>
                    <a:ext uri="{9D8B030D-6E8A-4147-A177-3AD203B41FA5}">
                      <a16:colId xmlns:a16="http://schemas.microsoft.com/office/drawing/2014/main" val="20003"/>
                    </a:ext>
                  </a:extLst>
                </a:gridCol>
              </a:tblGrid>
              <a:tr h="496186">
                <a:tc>
                  <a:txBody>
                    <a:bodyPr/>
                    <a:lstStyle/>
                    <a:p>
                      <a:endParaRPr kumimoji="1" lang="ja-JP" altLang="en-US"/>
                    </a:p>
                  </a:txBody>
                  <a:tcPr/>
                </a:tc>
                <a:tc>
                  <a:txBody>
                    <a:bodyPr/>
                    <a:lstStyle/>
                    <a:p>
                      <a:pPr algn="ctr"/>
                      <a:r>
                        <a:rPr kumimoji="1" lang="en-US" altLang="ja-JP"/>
                        <a:t>A</a:t>
                      </a:r>
                      <a:r>
                        <a:rPr kumimoji="1" lang="ja-JP" altLang="en-US"/>
                        <a:t>地点</a:t>
                      </a:r>
                      <a:r>
                        <a:rPr kumimoji="1" lang="en-US" altLang="ja-JP"/>
                        <a:t>(10m)</a:t>
                      </a:r>
                      <a:endParaRPr kumimoji="1" lang="ja-JP" altLang="en-US"/>
                    </a:p>
                  </a:txBody>
                  <a:tcPr anchor="ctr"/>
                </a:tc>
                <a:tc>
                  <a:txBody>
                    <a:bodyPr/>
                    <a:lstStyle/>
                    <a:p>
                      <a:pPr algn="ctr"/>
                      <a:r>
                        <a:rPr kumimoji="1" lang="en-US" altLang="ja-JP"/>
                        <a:t>B</a:t>
                      </a:r>
                      <a:r>
                        <a:rPr kumimoji="1" lang="ja-JP" altLang="en-US"/>
                        <a:t>地点</a:t>
                      </a:r>
                      <a:r>
                        <a:rPr kumimoji="1" lang="en-US" altLang="ja-JP"/>
                        <a:t>(20m)</a:t>
                      </a:r>
                      <a:endParaRPr kumimoji="1" lang="ja-JP" altLang="en-US"/>
                    </a:p>
                  </a:txBody>
                  <a:tcPr anchor="ctr"/>
                </a:tc>
                <a:tc>
                  <a:txBody>
                    <a:bodyPr/>
                    <a:lstStyle/>
                    <a:p>
                      <a:pPr algn="ctr"/>
                      <a:r>
                        <a:rPr kumimoji="1" lang="en-US" altLang="ja-JP"/>
                        <a:t>C</a:t>
                      </a:r>
                      <a:r>
                        <a:rPr kumimoji="1" lang="ja-JP" altLang="en-US"/>
                        <a:t>地点</a:t>
                      </a:r>
                      <a:r>
                        <a:rPr kumimoji="1" lang="en-US" altLang="ja-JP"/>
                        <a:t>(30m)</a:t>
                      </a:r>
                    </a:p>
                  </a:txBody>
                  <a:tcPr anchor="ctr"/>
                </a:tc>
                <a:extLst>
                  <a:ext uri="{0D108BD9-81ED-4DB2-BD59-A6C34878D82A}">
                    <a16:rowId xmlns:a16="http://schemas.microsoft.com/office/drawing/2014/main" val="10000"/>
                  </a:ext>
                </a:extLst>
              </a:tr>
              <a:tr h="516722">
                <a:tc>
                  <a:txBody>
                    <a:bodyPr/>
                    <a:lstStyle/>
                    <a:p>
                      <a:pPr lvl="0">
                        <a:buNone/>
                      </a:pPr>
                      <a:r>
                        <a:rPr lang="ja-JP" altLang="en-US"/>
                        <a:t>GPSの誤差10m</a:t>
                      </a:r>
                      <a:endParaRPr kumimoji="1" lang="ja-JP" altLang="en-US"/>
                    </a:p>
                  </a:txBody>
                  <a:tcPr anchor="ctr"/>
                </a:tc>
                <a:tc>
                  <a:txBody>
                    <a:bodyPr/>
                    <a:lstStyle/>
                    <a:p>
                      <a:pPr lvl="0" algn="ctr">
                        <a:buNone/>
                      </a:pPr>
                      <a:r>
                        <a:rPr lang="en-US" altLang="ja-JP" err="1">
                          <a:latin typeface="游ゴシック"/>
                        </a:rPr>
                        <a:t>登録可能</a:t>
                      </a:r>
                      <a:endParaRPr kumimoji="1" lang="en-US" altLang="ja-JP" err="1">
                        <a:latin typeface="游ゴシック"/>
                      </a:endParaRPr>
                    </a:p>
                  </a:txBody>
                  <a:tcPr anchor="ctr"/>
                </a:tc>
                <a:tc>
                  <a:txBody>
                    <a:bodyPr/>
                    <a:lstStyle/>
                    <a:p>
                      <a:pPr lvl="0" algn="ctr">
                        <a:buNone/>
                      </a:pPr>
                      <a:r>
                        <a:rPr lang="en-US" altLang="ja-JP" b="1" err="1">
                          <a:solidFill>
                            <a:srgbClr val="FF0000"/>
                          </a:solidFill>
                          <a:latin typeface="游ゴシック"/>
                        </a:rPr>
                        <a:t>登録不可</a:t>
                      </a:r>
                      <a:endParaRPr kumimoji="1" lang="en-US" altLang="ja-JP" b="1" err="1">
                        <a:solidFill>
                          <a:srgbClr val="FF0000"/>
                        </a:solidFill>
                        <a:latin typeface="游ゴシック"/>
                      </a:endParaRPr>
                    </a:p>
                  </a:txBody>
                  <a:tcPr anchor="ctr"/>
                </a:tc>
                <a:tc>
                  <a:txBody>
                    <a:bodyPr/>
                    <a:lstStyle/>
                    <a:p>
                      <a:pPr lvl="0" algn="ctr">
                        <a:buNone/>
                      </a:pPr>
                      <a:r>
                        <a:rPr lang="en-US" altLang="ja-JP" b="1" err="1">
                          <a:solidFill>
                            <a:srgbClr val="FF0000"/>
                          </a:solidFill>
                          <a:latin typeface="游ゴシック"/>
                        </a:rPr>
                        <a:t>登録不可</a:t>
                      </a:r>
                      <a:endParaRPr kumimoji="1" lang="en-US" altLang="ja-JP" b="1" err="1">
                        <a:solidFill>
                          <a:srgbClr val="FF0000"/>
                        </a:solidFill>
                        <a:latin typeface="游ゴシック"/>
                      </a:endParaRPr>
                    </a:p>
                  </a:txBody>
                  <a:tcPr anchor="ctr"/>
                </a:tc>
                <a:extLst>
                  <a:ext uri="{0D108BD9-81ED-4DB2-BD59-A6C34878D82A}">
                    <a16:rowId xmlns:a16="http://schemas.microsoft.com/office/drawing/2014/main" val="3652601471"/>
                  </a:ext>
                </a:extLst>
              </a:tr>
              <a:tr h="473662">
                <a:tc>
                  <a:txBody>
                    <a:bodyPr/>
                    <a:lstStyle/>
                    <a:p>
                      <a:r>
                        <a:rPr kumimoji="1" lang="en-US" altLang="ja-JP" sz="1800" b="1" kern="1200">
                          <a:solidFill>
                            <a:schemeClr val="lt1"/>
                          </a:solidFill>
                          <a:latin typeface="游ゴシック"/>
                          <a:ea typeface="+mn-ea"/>
                          <a:cs typeface="+mn-cs"/>
                        </a:rPr>
                        <a:t>GPS</a:t>
                      </a:r>
                      <a:r>
                        <a:rPr kumimoji="1" lang="ja-JP" altLang="en-US" sz="1800" b="1" kern="1200">
                          <a:solidFill>
                            <a:schemeClr val="lt1"/>
                          </a:solidFill>
                          <a:latin typeface="游ゴシック"/>
                          <a:ea typeface="游ゴシック"/>
                          <a:cs typeface="+mn-cs"/>
                        </a:rPr>
                        <a:t>の誤差</a:t>
                      </a:r>
                      <a:r>
                        <a:rPr kumimoji="1" lang="en-US" altLang="ja-JP" sz="1800" b="1" kern="1200">
                          <a:solidFill>
                            <a:schemeClr val="lt1"/>
                          </a:solidFill>
                          <a:latin typeface="游ゴシック"/>
                          <a:ea typeface="+mn-ea"/>
                          <a:cs typeface="+mn-cs"/>
                        </a:rPr>
                        <a:t>20m</a:t>
                      </a:r>
                      <a:endParaRPr kumimoji="1" lang="ja-JP" altLang="en-US" sz="1800" b="1" kern="1200">
                        <a:solidFill>
                          <a:schemeClr val="lt1"/>
                        </a:solidFill>
                        <a:latin typeface="游ゴシック"/>
                        <a:ea typeface="+mn-ea"/>
                        <a:cs typeface="+mn-cs"/>
                      </a:endParaRPr>
                    </a:p>
                  </a:txBody>
                  <a:tcPr anchor="ctr"/>
                </a:tc>
                <a:tc>
                  <a:txBody>
                    <a:bodyPr/>
                    <a:lstStyle/>
                    <a:p>
                      <a:pPr algn="ctr"/>
                      <a:r>
                        <a:rPr kumimoji="1" lang="ja-JP" altLang="en-US"/>
                        <a:t>登録可能</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a:t>登録可能</a:t>
                      </a:r>
                    </a:p>
                  </a:txBody>
                  <a:tcPr anchor="ctr"/>
                </a:tc>
                <a:tc>
                  <a:txBody>
                    <a:bodyPr/>
                    <a:lstStyle/>
                    <a:p>
                      <a:pPr algn="ctr"/>
                      <a:r>
                        <a:rPr kumimoji="1" lang="ja-JP" altLang="en-US" b="1">
                          <a:solidFill>
                            <a:srgbClr val="FF0000"/>
                          </a:solidFill>
                        </a:rPr>
                        <a:t>登録不可</a:t>
                      </a:r>
                    </a:p>
                  </a:txBody>
                  <a:tcPr anchor="ctr"/>
                </a:tc>
                <a:extLst>
                  <a:ext uri="{0D108BD9-81ED-4DB2-BD59-A6C34878D82A}">
                    <a16:rowId xmlns:a16="http://schemas.microsoft.com/office/drawing/2014/main" val="10001"/>
                  </a:ext>
                </a:extLst>
              </a:tr>
              <a:tr h="473662">
                <a:tc>
                  <a:txBody>
                    <a:bodyPr/>
                    <a:lstStyle/>
                    <a:p>
                      <a:r>
                        <a:rPr kumimoji="1" lang="en-US" altLang="ja-JP" sz="1800" b="1" kern="1200">
                          <a:solidFill>
                            <a:schemeClr val="lt1"/>
                          </a:solidFill>
                          <a:latin typeface="游ゴシック"/>
                          <a:ea typeface="+mn-ea"/>
                          <a:cs typeface="+mn-cs"/>
                        </a:rPr>
                        <a:t>GPS</a:t>
                      </a:r>
                      <a:r>
                        <a:rPr kumimoji="1" lang="ja-JP" altLang="en-US" sz="1800" b="1" kern="1200">
                          <a:solidFill>
                            <a:schemeClr val="lt1"/>
                          </a:solidFill>
                          <a:latin typeface="游ゴシック"/>
                          <a:ea typeface="游ゴシック"/>
                          <a:cs typeface="+mn-cs"/>
                        </a:rPr>
                        <a:t>の誤差</a:t>
                      </a:r>
                      <a:r>
                        <a:rPr kumimoji="1" lang="en-US" altLang="ja-JP" sz="1800" b="1" kern="1200">
                          <a:solidFill>
                            <a:schemeClr val="lt1"/>
                          </a:solidFill>
                          <a:latin typeface="游ゴシック"/>
                          <a:ea typeface="+mn-ea"/>
                          <a:cs typeface="+mn-cs"/>
                        </a:rPr>
                        <a:t>30m</a:t>
                      </a:r>
                      <a:endParaRPr kumimoji="1" lang="ja-JP" altLang="en-US" sz="1800" b="1" kern="1200">
                        <a:solidFill>
                          <a:schemeClr val="lt1"/>
                        </a:solidFill>
                        <a:latin typeface="游ゴシック"/>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a:t>登録可能</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a:t>登録可能</a:t>
                      </a:r>
                    </a:p>
                  </a:txBody>
                  <a:tcPr anchor="ctr"/>
                </a:tc>
                <a:tc>
                  <a:txBody>
                    <a:bodyPr/>
                    <a:lstStyle/>
                    <a:p>
                      <a:pPr algn="ctr"/>
                      <a:r>
                        <a:rPr kumimoji="1" lang="ja-JP" altLang="en-US"/>
                        <a:t>登録可能</a:t>
                      </a:r>
                    </a:p>
                  </a:txBody>
                  <a:tcPr anchor="ctr"/>
                </a:tc>
                <a:extLst>
                  <a:ext uri="{0D108BD9-81ED-4DB2-BD59-A6C34878D82A}">
                    <a16:rowId xmlns:a16="http://schemas.microsoft.com/office/drawing/2014/main" val="10002"/>
                  </a:ext>
                </a:extLst>
              </a:tr>
            </a:tbl>
          </a:graphicData>
        </a:graphic>
      </p:graphicFrame>
      <p:sp>
        <p:nvSpPr>
          <p:cNvPr id="5" name="下矢印 4">
            <a:extLst>
              <a:ext uri="{FF2B5EF4-FFF2-40B4-BE49-F238E27FC236}">
                <a16:creationId xmlns:a16="http://schemas.microsoft.com/office/drawing/2014/main" id="{FF618C8C-9B10-4E96-A042-798B25A6B3B0}"/>
              </a:ext>
            </a:extLst>
          </p:cNvPr>
          <p:cNvSpPr/>
          <p:nvPr/>
        </p:nvSpPr>
        <p:spPr>
          <a:xfrm>
            <a:off x="3935957" y="5295717"/>
            <a:ext cx="1250524" cy="5451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DDD10750-F45F-46EC-81A2-9A985A9937E4}"/>
              </a:ext>
            </a:extLst>
          </p:cNvPr>
          <p:cNvGrpSpPr/>
          <p:nvPr/>
        </p:nvGrpSpPr>
        <p:grpSpPr>
          <a:xfrm>
            <a:off x="4833714" y="365126"/>
            <a:ext cx="3846274" cy="2571886"/>
            <a:chOff x="377815" y="1966634"/>
            <a:chExt cx="5059086" cy="3629010"/>
          </a:xfrm>
        </p:grpSpPr>
        <p:pic>
          <p:nvPicPr>
            <p:cNvPr id="7" name="図 6">
              <a:extLst>
                <a:ext uri="{FF2B5EF4-FFF2-40B4-BE49-F238E27FC236}">
                  <a16:creationId xmlns:a16="http://schemas.microsoft.com/office/drawing/2014/main" id="{1F77C326-4E8E-467E-8242-EEB23DE60F08}"/>
                </a:ext>
              </a:extLst>
            </p:cNvPr>
            <p:cNvPicPr>
              <a:picLocks noChangeAspect="1"/>
            </p:cNvPicPr>
            <p:nvPr/>
          </p:nvPicPr>
          <p:blipFill>
            <a:blip r:embed="rId3"/>
            <a:stretch>
              <a:fillRect/>
            </a:stretch>
          </p:blipFill>
          <p:spPr>
            <a:xfrm>
              <a:off x="377815" y="1966634"/>
              <a:ext cx="5059086" cy="3629010"/>
            </a:xfrm>
            <a:prstGeom prst="rect">
              <a:avLst/>
            </a:prstGeom>
          </p:spPr>
        </p:pic>
        <p:grpSp>
          <p:nvGrpSpPr>
            <p:cNvPr id="8" name="グループ化 7">
              <a:extLst>
                <a:ext uri="{FF2B5EF4-FFF2-40B4-BE49-F238E27FC236}">
                  <a16:creationId xmlns:a16="http://schemas.microsoft.com/office/drawing/2014/main" id="{E490FC58-D491-4D61-AE8C-BB5E47401B98}"/>
                </a:ext>
              </a:extLst>
            </p:cNvPr>
            <p:cNvGrpSpPr/>
            <p:nvPr/>
          </p:nvGrpSpPr>
          <p:grpSpPr>
            <a:xfrm>
              <a:off x="3182815" y="2867478"/>
              <a:ext cx="410308" cy="389517"/>
              <a:chOff x="3786552" y="2711292"/>
              <a:chExt cx="410308" cy="389517"/>
            </a:xfrm>
          </p:grpSpPr>
          <p:sp>
            <p:nvSpPr>
              <p:cNvPr id="18" name="円/楕円 37">
                <a:extLst>
                  <a:ext uri="{FF2B5EF4-FFF2-40B4-BE49-F238E27FC236}">
                    <a16:creationId xmlns:a16="http://schemas.microsoft.com/office/drawing/2014/main" id="{5D32F3DD-49A3-4381-A76F-A8E696AB1386}"/>
                  </a:ext>
                </a:extLst>
              </p:cNvPr>
              <p:cNvSpPr/>
              <p:nvPr/>
            </p:nvSpPr>
            <p:spPr>
              <a:xfrm>
                <a:off x="3786552" y="2731477"/>
                <a:ext cx="328247" cy="3693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4FAAA396-0AAB-43C2-A3DB-B3C8454BC1CD}"/>
                  </a:ext>
                </a:extLst>
              </p:cNvPr>
              <p:cNvSpPr txBox="1"/>
              <p:nvPr/>
            </p:nvSpPr>
            <p:spPr>
              <a:xfrm>
                <a:off x="3786552" y="2711292"/>
                <a:ext cx="410308" cy="369332"/>
              </a:xfrm>
              <a:prstGeom prst="rect">
                <a:avLst/>
              </a:prstGeom>
              <a:noFill/>
            </p:spPr>
            <p:txBody>
              <a:bodyPr wrap="square" rtlCol="0">
                <a:spAutoFit/>
              </a:bodyPr>
              <a:lstStyle/>
              <a:p>
                <a:r>
                  <a:rPr kumimoji="1" lang="en-US" altLang="ja-JP" b="1">
                    <a:solidFill>
                      <a:schemeClr val="bg1"/>
                    </a:solidFill>
                  </a:rPr>
                  <a:t>A</a:t>
                </a:r>
                <a:endParaRPr kumimoji="1" lang="ja-JP" altLang="en-US" b="1">
                  <a:solidFill>
                    <a:schemeClr val="bg1"/>
                  </a:solidFill>
                </a:endParaRPr>
              </a:p>
            </p:txBody>
          </p:sp>
        </p:grpSp>
        <p:grpSp>
          <p:nvGrpSpPr>
            <p:cNvPr id="9" name="グループ化 8">
              <a:extLst>
                <a:ext uri="{FF2B5EF4-FFF2-40B4-BE49-F238E27FC236}">
                  <a16:creationId xmlns:a16="http://schemas.microsoft.com/office/drawing/2014/main" id="{A2EE3D7F-C131-4C1C-BA6F-5E3B51E45DC1}"/>
                </a:ext>
              </a:extLst>
            </p:cNvPr>
            <p:cNvGrpSpPr/>
            <p:nvPr/>
          </p:nvGrpSpPr>
          <p:grpSpPr>
            <a:xfrm>
              <a:off x="3059722" y="3680782"/>
              <a:ext cx="410308" cy="389517"/>
              <a:chOff x="3786552" y="2711292"/>
              <a:chExt cx="410308" cy="389517"/>
            </a:xfrm>
          </p:grpSpPr>
          <p:sp>
            <p:nvSpPr>
              <p:cNvPr id="16" name="円/楕円 35">
                <a:extLst>
                  <a:ext uri="{FF2B5EF4-FFF2-40B4-BE49-F238E27FC236}">
                    <a16:creationId xmlns:a16="http://schemas.microsoft.com/office/drawing/2014/main" id="{95E93CBD-2D92-42BB-8A84-C7690F210F64}"/>
                  </a:ext>
                </a:extLst>
              </p:cNvPr>
              <p:cNvSpPr/>
              <p:nvPr/>
            </p:nvSpPr>
            <p:spPr>
              <a:xfrm>
                <a:off x="3786552" y="2731477"/>
                <a:ext cx="328247" cy="3693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9BA9AA39-BCF5-4EAF-BA3F-E9C5F5E3270B}"/>
                  </a:ext>
                </a:extLst>
              </p:cNvPr>
              <p:cNvSpPr txBox="1"/>
              <p:nvPr/>
            </p:nvSpPr>
            <p:spPr>
              <a:xfrm>
                <a:off x="3786552" y="2711292"/>
                <a:ext cx="410308" cy="369332"/>
              </a:xfrm>
              <a:prstGeom prst="rect">
                <a:avLst/>
              </a:prstGeom>
              <a:noFill/>
            </p:spPr>
            <p:txBody>
              <a:bodyPr wrap="square" rtlCol="0">
                <a:spAutoFit/>
              </a:bodyPr>
              <a:lstStyle/>
              <a:p>
                <a:r>
                  <a:rPr lang="en-US" altLang="ja-JP" b="1">
                    <a:solidFill>
                      <a:schemeClr val="bg1"/>
                    </a:solidFill>
                  </a:rPr>
                  <a:t>B</a:t>
                </a:r>
                <a:endParaRPr kumimoji="1" lang="ja-JP" altLang="en-US" b="1">
                  <a:solidFill>
                    <a:schemeClr val="bg1"/>
                  </a:solidFill>
                </a:endParaRPr>
              </a:p>
            </p:txBody>
          </p:sp>
        </p:grpSp>
        <p:grpSp>
          <p:nvGrpSpPr>
            <p:cNvPr id="10" name="グループ化 9">
              <a:extLst>
                <a:ext uri="{FF2B5EF4-FFF2-40B4-BE49-F238E27FC236}">
                  <a16:creationId xmlns:a16="http://schemas.microsoft.com/office/drawing/2014/main" id="{3AD1A9DB-FA69-4133-8568-F8AE17F34F63}"/>
                </a:ext>
              </a:extLst>
            </p:cNvPr>
            <p:cNvGrpSpPr/>
            <p:nvPr/>
          </p:nvGrpSpPr>
          <p:grpSpPr>
            <a:xfrm>
              <a:off x="2333471" y="3965805"/>
              <a:ext cx="410308" cy="369332"/>
              <a:chOff x="3786552" y="2731477"/>
              <a:chExt cx="410308" cy="369332"/>
            </a:xfrm>
          </p:grpSpPr>
          <p:sp>
            <p:nvSpPr>
              <p:cNvPr id="14" name="円/楕円 33">
                <a:extLst>
                  <a:ext uri="{FF2B5EF4-FFF2-40B4-BE49-F238E27FC236}">
                    <a16:creationId xmlns:a16="http://schemas.microsoft.com/office/drawing/2014/main" id="{8C53FA68-8969-4F62-9A53-94B083C24DFD}"/>
                  </a:ext>
                </a:extLst>
              </p:cNvPr>
              <p:cNvSpPr/>
              <p:nvPr/>
            </p:nvSpPr>
            <p:spPr>
              <a:xfrm>
                <a:off x="3786552" y="2731477"/>
                <a:ext cx="328247" cy="3693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40FCFCC5-C819-4145-9BB0-F2BE54CF4E40}"/>
                  </a:ext>
                </a:extLst>
              </p:cNvPr>
              <p:cNvSpPr txBox="1"/>
              <p:nvPr/>
            </p:nvSpPr>
            <p:spPr>
              <a:xfrm>
                <a:off x="3786552" y="2731477"/>
                <a:ext cx="410308" cy="369332"/>
              </a:xfrm>
              <a:prstGeom prst="rect">
                <a:avLst/>
              </a:prstGeom>
              <a:noFill/>
            </p:spPr>
            <p:txBody>
              <a:bodyPr wrap="square" rtlCol="0">
                <a:spAutoFit/>
              </a:bodyPr>
              <a:lstStyle/>
              <a:p>
                <a:r>
                  <a:rPr lang="en-US" altLang="ja-JP" b="1">
                    <a:solidFill>
                      <a:schemeClr val="bg1"/>
                    </a:solidFill>
                  </a:rPr>
                  <a:t>C</a:t>
                </a:r>
                <a:endParaRPr kumimoji="1" lang="ja-JP" altLang="en-US" b="1">
                  <a:solidFill>
                    <a:schemeClr val="bg1"/>
                  </a:solidFill>
                </a:endParaRPr>
              </a:p>
            </p:txBody>
          </p:sp>
        </p:grpSp>
        <p:grpSp>
          <p:nvGrpSpPr>
            <p:cNvPr id="11" name="グループ化 10">
              <a:extLst>
                <a:ext uri="{FF2B5EF4-FFF2-40B4-BE49-F238E27FC236}">
                  <a16:creationId xmlns:a16="http://schemas.microsoft.com/office/drawing/2014/main" id="{EDD323C9-75DF-4E26-A7F5-9840C9752D7D}"/>
                </a:ext>
              </a:extLst>
            </p:cNvPr>
            <p:cNvGrpSpPr/>
            <p:nvPr/>
          </p:nvGrpSpPr>
          <p:grpSpPr>
            <a:xfrm>
              <a:off x="4253197" y="2325315"/>
              <a:ext cx="1183704" cy="369332"/>
              <a:chOff x="3786552" y="2711292"/>
              <a:chExt cx="410308" cy="456503"/>
            </a:xfrm>
          </p:grpSpPr>
          <p:sp>
            <p:nvSpPr>
              <p:cNvPr id="12" name="円/楕円 31">
                <a:extLst>
                  <a:ext uri="{FF2B5EF4-FFF2-40B4-BE49-F238E27FC236}">
                    <a16:creationId xmlns:a16="http://schemas.microsoft.com/office/drawing/2014/main" id="{EC4CC41A-D142-477F-869A-A9DAA47F004D}"/>
                  </a:ext>
                </a:extLst>
              </p:cNvPr>
              <p:cNvSpPr/>
              <p:nvPr/>
            </p:nvSpPr>
            <p:spPr>
              <a:xfrm>
                <a:off x="3786552" y="2731477"/>
                <a:ext cx="328247" cy="3693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2FE2DF6F-BAC6-4013-A644-2D045B2D9813}"/>
                  </a:ext>
                </a:extLst>
              </p:cNvPr>
              <p:cNvSpPr txBox="1"/>
              <p:nvPr/>
            </p:nvSpPr>
            <p:spPr>
              <a:xfrm>
                <a:off x="3786552" y="2711292"/>
                <a:ext cx="410308" cy="456503"/>
              </a:xfrm>
              <a:prstGeom prst="rect">
                <a:avLst/>
              </a:prstGeom>
              <a:noFill/>
            </p:spPr>
            <p:txBody>
              <a:bodyPr wrap="square" rtlCol="0">
                <a:spAutoFit/>
              </a:bodyPr>
              <a:lstStyle/>
              <a:p>
                <a:r>
                  <a:rPr lang="ja-JP" altLang="en-US" b="1">
                    <a:solidFill>
                      <a:schemeClr val="bg1"/>
                    </a:solidFill>
                  </a:rPr>
                  <a:t>実習先</a:t>
                </a:r>
                <a:endParaRPr kumimoji="1" lang="ja-JP" altLang="en-US" b="1">
                  <a:solidFill>
                    <a:schemeClr val="bg1"/>
                  </a:solidFill>
                </a:endParaRPr>
              </a:p>
            </p:txBody>
          </p:sp>
        </p:grpSp>
      </p:grpSp>
      <p:sp>
        <p:nvSpPr>
          <p:cNvPr id="21" name="スライド番号プレースホルダー 20">
            <a:extLst>
              <a:ext uri="{FF2B5EF4-FFF2-40B4-BE49-F238E27FC236}">
                <a16:creationId xmlns:a16="http://schemas.microsoft.com/office/drawing/2014/main" id="{E9495721-67E1-49FA-BBFD-7F1CE2FF1DA0}"/>
              </a:ext>
            </a:extLst>
          </p:cNvPr>
          <p:cNvSpPr>
            <a:spLocks noGrp="1"/>
          </p:cNvSpPr>
          <p:nvPr>
            <p:ph type="sldNum" sz="quarter" idx="12"/>
          </p:nvPr>
        </p:nvSpPr>
        <p:spPr/>
        <p:txBody>
          <a:bodyPr/>
          <a:lstStyle/>
          <a:p>
            <a:fld id="{933E2CC5-C3B2-490C-A459-A605CA204965}" type="slidenum">
              <a:rPr kumimoji="1" lang="ja-JP" altLang="en-US" smtClean="0"/>
              <a:t>32</a:t>
            </a:fld>
            <a:endParaRPr kumimoji="1" lang="ja-JP" altLang="en-US"/>
          </a:p>
        </p:txBody>
      </p:sp>
    </p:spTree>
    <p:extLst>
      <p:ext uri="{BB962C8B-B14F-4D97-AF65-F5344CB8AC3E}">
        <p14:creationId xmlns:p14="http://schemas.microsoft.com/office/powerpoint/2010/main" val="2469942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DDE9A6-D6EE-40E9-B2B8-CE41A99A0569}"/>
              </a:ext>
            </a:extLst>
          </p:cNvPr>
          <p:cNvSpPr>
            <a:spLocks noGrp="1"/>
          </p:cNvSpPr>
          <p:nvPr>
            <p:ph type="title"/>
          </p:nvPr>
        </p:nvSpPr>
        <p:spPr/>
        <p:txBody>
          <a:bodyPr/>
          <a:lstStyle/>
          <a:p>
            <a:r>
              <a:rPr kumimoji="1" lang="ja-JP" altLang="en-US"/>
              <a:t>実証実験</a:t>
            </a:r>
          </a:p>
        </p:txBody>
      </p:sp>
      <p:sp>
        <p:nvSpPr>
          <p:cNvPr id="3" name="コンテンツ プレースホルダー 2">
            <a:extLst>
              <a:ext uri="{FF2B5EF4-FFF2-40B4-BE49-F238E27FC236}">
                <a16:creationId xmlns:a16="http://schemas.microsoft.com/office/drawing/2014/main" id="{E542F032-4B2F-4CA9-9FBE-0F13E325831F}"/>
              </a:ext>
            </a:extLst>
          </p:cNvPr>
          <p:cNvSpPr>
            <a:spLocks noGrp="1"/>
          </p:cNvSpPr>
          <p:nvPr>
            <p:ph idx="1"/>
          </p:nvPr>
        </p:nvSpPr>
        <p:spPr>
          <a:xfrm>
            <a:off x="628650" y="1825625"/>
            <a:ext cx="8706209" cy="4351338"/>
          </a:xfrm>
        </p:spPr>
        <p:txBody>
          <a:bodyPr vert="horz" lIns="91440" tIns="45720" rIns="91440" bIns="45720" rtlCol="0" anchor="t">
            <a:normAutofit/>
          </a:bodyPr>
          <a:lstStyle/>
          <a:p>
            <a:r>
              <a:rPr kumimoji="1" lang="ja-JP" altLang="en-US"/>
              <a:t>良かった点</a:t>
            </a:r>
            <a:endParaRPr kumimoji="1" lang="en-US" altLang="ja-JP"/>
          </a:p>
          <a:p>
            <a:pPr marL="285750" indent="-285750">
              <a:buFont typeface="Wingdings" panose="05000000000000000000" pitchFamily="2" charset="2"/>
              <a:buChar char="ü"/>
            </a:pPr>
            <a:r>
              <a:rPr lang="ja-JP" altLang="en-US" sz="2800"/>
              <a:t>実習実施登録</a:t>
            </a:r>
            <a:endParaRPr lang="en-US" altLang="ja-JP" sz="2800"/>
          </a:p>
          <a:p>
            <a:pPr marL="0" indent="0">
              <a:buNone/>
            </a:pPr>
            <a:r>
              <a:rPr lang="ja-JP" altLang="en-US" sz="2800">
                <a:ea typeface="游ゴシック"/>
              </a:rPr>
              <a:t>実習登録は、屋内でも屋外でも登録</a:t>
            </a:r>
            <a:r>
              <a:rPr lang="ja-JP" altLang="en-US">
                <a:ea typeface="游ゴシック"/>
              </a:rPr>
              <a:t>可能</a:t>
            </a:r>
            <a:endParaRPr lang="en-US" altLang="ja-JP" sz="2800">
              <a:ea typeface="游ゴシック"/>
            </a:endParaRPr>
          </a:p>
          <a:p>
            <a:pPr marL="0" indent="0">
              <a:buNone/>
            </a:pPr>
            <a:r>
              <a:rPr lang="en-US" altLang="ja-JP" sz="2800">
                <a:ea typeface="游ゴシック"/>
              </a:rPr>
              <a:t>GPS</a:t>
            </a:r>
            <a:r>
              <a:rPr lang="ja-JP" altLang="en-US" sz="2800">
                <a:ea typeface="游ゴシック"/>
              </a:rPr>
              <a:t>の誤差の設定は、</a:t>
            </a:r>
            <a:r>
              <a:rPr lang="en-US" altLang="ja-JP" sz="2800">
                <a:ea typeface="游ゴシック"/>
              </a:rPr>
              <a:t>20m</a:t>
            </a:r>
            <a:r>
              <a:rPr lang="ja-JP" altLang="en-US" sz="2800">
                <a:ea typeface="游ゴシック"/>
              </a:rPr>
              <a:t>が</a:t>
            </a:r>
            <a:r>
              <a:rPr lang="ja-JP" altLang="en-US">
                <a:ea typeface="游ゴシック"/>
              </a:rPr>
              <a:t>適正</a:t>
            </a:r>
            <a:endParaRPr lang="en-US" altLang="ja-JP" sz="2800">
              <a:ea typeface="游ゴシック"/>
            </a:endParaRPr>
          </a:p>
          <a:p>
            <a:endParaRPr lang="en-US" altLang="ja-JP" sz="2800"/>
          </a:p>
          <a:p>
            <a:pPr marL="285750" indent="-285750">
              <a:buFont typeface="Arial" panose="020B0604020202020204" pitchFamily="34" charset="0"/>
              <a:buChar char="•"/>
            </a:pPr>
            <a:r>
              <a:rPr kumimoji="1" lang="ja-JP" altLang="en-US" sz="2800"/>
              <a:t>見つかった問題点</a:t>
            </a:r>
            <a:endParaRPr kumimoji="1" lang="en-US" altLang="ja-JP" sz="2800"/>
          </a:p>
          <a:p>
            <a:pPr marL="0" indent="0">
              <a:buNone/>
            </a:pPr>
            <a:r>
              <a:rPr lang="en-US" altLang="ja-JP" sz="2800">
                <a:ea typeface="游ゴシック"/>
              </a:rPr>
              <a:t>GPS</a:t>
            </a:r>
            <a:r>
              <a:rPr lang="ja-JP" altLang="en-US" sz="2800">
                <a:ea typeface="游ゴシック"/>
              </a:rPr>
              <a:t>の取得</a:t>
            </a:r>
            <a:r>
              <a:rPr lang="ja-JP" altLang="en-US">
                <a:ea typeface="游ゴシック"/>
              </a:rPr>
              <a:t>状況によって</a:t>
            </a:r>
            <a:r>
              <a:rPr lang="ja-JP" altLang="en-US" sz="2800">
                <a:ea typeface="游ゴシック"/>
              </a:rPr>
              <a:t>カメラ起動</a:t>
            </a:r>
            <a:r>
              <a:rPr lang="ja-JP" altLang="en-US">
                <a:ea typeface="游ゴシック"/>
              </a:rPr>
              <a:t>が遅延</a:t>
            </a:r>
            <a:endParaRPr lang="ja-JP" altLang="en-US" sz="2800">
              <a:ea typeface="游ゴシック"/>
              <a:cs typeface="Calibri"/>
            </a:endParaRPr>
          </a:p>
          <a:p>
            <a:pPr marL="0" indent="0">
              <a:buNone/>
            </a:pPr>
            <a:r>
              <a:rPr lang="ja-JP">
                <a:ea typeface="游ゴシック"/>
                <a:cs typeface="Calibri"/>
              </a:rPr>
              <a:t>連続での実習登録をした場合の不都合</a:t>
            </a:r>
            <a:r>
              <a:rPr lang="ja-JP" altLang="en-US">
                <a:ea typeface="游ゴシック"/>
                <a:cs typeface="Calibri"/>
              </a:rPr>
              <a:t>（</a:t>
            </a:r>
            <a:r>
              <a:rPr lang="ja-JP">
                <a:ea typeface="游ゴシック"/>
                <a:cs typeface="Calibri"/>
              </a:rPr>
              <a:t>強制終了）</a:t>
            </a:r>
            <a:endParaRPr lang="ja-JP" altLang="en-US">
              <a:ea typeface="游ゴシック"/>
              <a:cs typeface="+mn-lt"/>
            </a:endParaRPr>
          </a:p>
          <a:p>
            <a:endParaRPr lang="ja-JP" altLang="en-US">
              <a:ea typeface="游ゴシック" panose="020B0400000000000000" pitchFamily="34" charset="-128"/>
              <a:cs typeface="Calibri"/>
            </a:endParaRPr>
          </a:p>
        </p:txBody>
      </p:sp>
      <p:sp>
        <p:nvSpPr>
          <p:cNvPr id="5" name="スライド番号プレースホルダー 4">
            <a:extLst>
              <a:ext uri="{FF2B5EF4-FFF2-40B4-BE49-F238E27FC236}">
                <a16:creationId xmlns:a16="http://schemas.microsoft.com/office/drawing/2014/main" id="{08A3EC29-F006-4031-A7DC-E8DDC07602BD}"/>
              </a:ext>
            </a:extLst>
          </p:cNvPr>
          <p:cNvSpPr>
            <a:spLocks noGrp="1"/>
          </p:cNvSpPr>
          <p:nvPr>
            <p:ph type="sldNum" sz="quarter" idx="12"/>
          </p:nvPr>
        </p:nvSpPr>
        <p:spPr/>
        <p:txBody>
          <a:bodyPr/>
          <a:lstStyle/>
          <a:p>
            <a:fld id="{933E2CC5-C3B2-490C-A459-A605CA204965}" type="slidenum">
              <a:rPr kumimoji="1" lang="ja-JP" altLang="en-US" smtClean="0"/>
              <a:t>33</a:t>
            </a:fld>
            <a:endParaRPr kumimoji="1" lang="ja-JP" altLang="en-US"/>
          </a:p>
        </p:txBody>
      </p:sp>
    </p:spTree>
    <p:extLst>
      <p:ext uri="{BB962C8B-B14F-4D97-AF65-F5344CB8AC3E}">
        <p14:creationId xmlns:p14="http://schemas.microsoft.com/office/powerpoint/2010/main" val="598323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A333C1-6A17-4FAE-9342-9772E5908B3D}"/>
              </a:ext>
            </a:extLst>
          </p:cNvPr>
          <p:cNvSpPr>
            <a:spLocks noGrp="1"/>
          </p:cNvSpPr>
          <p:nvPr>
            <p:ph type="title"/>
          </p:nvPr>
        </p:nvSpPr>
        <p:spPr>
          <a:xfrm>
            <a:off x="628650" y="320880"/>
            <a:ext cx="7886700" cy="1325563"/>
          </a:xfrm>
        </p:spPr>
        <p:txBody>
          <a:bodyPr/>
          <a:lstStyle/>
          <a:p>
            <a:r>
              <a:rPr kumimoji="1" lang="ja-JP" altLang="en-US"/>
              <a:t>実証実験</a:t>
            </a:r>
          </a:p>
        </p:txBody>
      </p:sp>
      <p:sp>
        <p:nvSpPr>
          <p:cNvPr id="3" name="コンテンツ プレースホルダー 2">
            <a:extLst>
              <a:ext uri="{FF2B5EF4-FFF2-40B4-BE49-F238E27FC236}">
                <a16:creationId xmlns:a16="http://schemas.microsoft.com/office/drawing/2014/main" id="{6B9D9ED8-0D48-4B8D-97FB-76E16C989645}"/>
              </a:ext>
            </a:extLst>
          </p:cNvPr>
          <p:cNvSpPr>
            <a:spLocks noGrp="1"/>
          </p:cNvSpPr>
          <p:nvPr>
            <p:ph idx="1"/>
          </p:nvPr>
        </p:nvSpPr>
        <p:spPr>
          <a:xfrm>
            <a:off x="628650" y="1825625"/>
            <a:ext cx="7886700" cy="3675064"/>
          </a:xfrm>
        </p:spPr>
        <p:txBody>
          <a:bodyPr>
            <a:normAutofit/>
          </a:bodyPr>
          <a:lstStyle/>
          <a:p>
            <a:r>
              <a:rPr kumimoji="1" lang="ja-JP" altLang="en-US" sz="2400"/>
              <a:t>現在の単位認定方法</a:t>
            </a:r>
            <a:endParaRPr kumimoji="1" lang="en-US" altLang="ja-JP" sz="2400"/>
          </a:p>
          <a:p>
            <a:pPr marL="0" indent="0">
              <a:buNone/>
            </a:pPr>
            <a:r>
              <a:rPr kumimoji="1" lang="ja-JP" altLang="en-US" sz="2400"/>
              <a:t>実習は、校外や複数の教員が担当</a:t>
            </a:r>
            <a:endParaRPr kumimoji="1" lang="en-US" altLang="ja-JP" sz="2400"/>
          </a:p>
          <a:p>
            <a:pPr marL="0" indent="0">
              <a:buNone/>
            </a:pPr>
            <a:r>
              <a:rPr kumimoji="1" lang="ja-JP" altLang="en-US" sz="2400"/>
              <a:t>最終年度に各教員が担当した</a:t>
            </a:r>
            <a:r>
              <a:rPr kumimoji="1" lang="en-US" altLang="ja-JP" sz="2400"/>
              <a:t>Excel</a:t>
            </a:r>
            <a:r>
              <a:rPr kumimoji="1" lang="ja-JP" altLang="en-US" sz="2400"/>
              <a:t>ファイルを集計</a:t>
            </a:r>
            <a:endParaRPr kumimoji="1" lang="en-US" altLang="ja-JP" sz="2400"/>
          </a:p>
          <a:p>
            <a:pPr marL="0" indent="0">
              <a:buNone/>
            </a:pPr>
            <a:endParaRPr lang="en-US" altLang="ja-JP" sz="2400"/>
          </a:p>
          <a:p>
            <a:pPr marL="0" indent="0">
              <a:buNone/>
            </a:pPr>
            <a:endParaRPr lang="en-US" altLang="ja-JP" sz="2400"/>
          </a:p>
          <a:p>
            <a:pPr marL="0" indent="0">
              <a:buNone/>
            </a:pPr>
            <a:endParaRPr lang="en-US" altLang="ja-JP"/>
          </a:p>
          <a:p>
            <a:pPr marL="0" indent="0">
              <a:buNone/>
            </a:pPr>
            <a:endParaRPr lang="en-US" altLang="ja-JP"/>
          </a:p>
        </p:txBody>
      </p:sp>
      <p:grpSp>
        <p:nvGrpSpPr>
          <p:cNvPr id="6" name="グループ化 5">
            <a:extLst>
              <a:ext uri="{FF2B5EF4-FFF2-40B4-BE49-F238E27FC236}">
                <a16:creationId xmlns:a16="http://schemas.microsoft.com/office/drawing/2014/main" id="{AF6FD7FD-237E-4DB7-93CA-1C80263262D9}"/>
              </a:ext>
            </a:extLst>
          </p:cNvPr>
          <p:cNvGrpSpPr/>
          <p:nvPr/>
        </p:nvGrpSpPr>
        <p:grpSpPr>
          <a:xfrm>
            <a:off x="1528191" y="3429000"/>
            <a:ext cx="7339584" cy="1424532"/>
            <a:chOff x="1503454" y="3258991"/>
            <a:chExt cx="6827520" cy="778297"/>
          </a:xfrm>
        </p:grpSpPr>
        <p:sp>
          <p:nvSpPr>
            <p:cNvPr id="4" name="テキスト ボックス 3">
              <a:extLst>
                <a:ext uri="{FF2B5EF4-FFF2-40B4-BE49-F238E27FC236}">
                  <a16:creationId xmlns:a16="http://schemas.microsoft.com/office/drawing/2014/main" id="{B8CA29B4-2EEE-4D84-B7C2-64E7D4249CEA}"/>
                </a:ext>
              </a:extLst>
            </p:cNvPr>
            <p:cNvSpPr txBox="1"/>
            <p:nvPr/>
          </p:nvSpPr>
          <p:spPr>
            <a:xfrm>
              <a:off x="1637792" y="3319272"/>
              <a:ext cx="6511720" cy="655803"/>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ja-JP" altLang="en-US" sz="2400"/>
                <a:t>・複数年かつ複数の教官が担当するため、時間数の管理が煩雑になり、ミスを生じる恐れがある</a:t>
              </a:r>
              <a:endParaRPr kumimoji="1" lang="en-US" altLang="ja-JP" sz="2400"/>
            </a:p>
            <a:p>
              <a:r>
                <a:rPr kumimoji="1" lang="ja-JP" altLang="en-US" sz="2400"/>
                <a:t>・学生は、実習時間の累計を確認できない</a:t>
              </a:r>
            </a:p>
          </p:txBody>
        </p:sp>
        <p:sp>
          <p:nvSpPr>
            <p:cNvPr id="5" name="四角形: 角を丸くする 4">
              <a:extLst>
                <a:ext uri="{FF2B5EF4-FFF2-40B4-BE49-F238E27FC236}">
                  <a16:creationId xmlns:a16="http://schemas.microsoft.com/office/drawing/2014/main" id="{92C2B7DD-0D0A-41EF-8CCF-EC0BD314A57B}"/>
                </a:ext>
              </a:extLst>
            </p:cNvPr>
            <p:cNvSpPr/>
            <p:nvPr/>
          </p:nvSpPr>
          <p:spPr>
            <a:xfrm>
              <a:off x="1503454" y="3258991"/>
              <a:ext cx="6827520" cy="778297"/>
            </a:xfrm>
            <a:prstGeom prst="roundRect">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grpSp>
      <p:grpSp>
        <p:nvGrpSpPr>
          <p:cNvPr id="9" name="グループ化 8">
            <a:extLst>
              <a:ext uri="{FF2B5EF4-FFF2-40B4-BE49-F238E27FC236}">
                <a16:creationId xmlns:a16="http://schemas.microsoft.com/office/drawing/2014/main" id="{D94E97AD-4454-4A16-B0AA-F308C43E3F3F}"/>
              </a:ext>
            </a:extLst>
          </p:cNvPr>
          <p:cNvGrpSpPr/>
          <p:nvPr/>
        </p:nvGrpSpPr>
        <p:grpSpPr>
          <a:xfrm>
            <a:off x="815556" y="1493588"/>
            <a:ext cx="7886700" cy="4486685"/>
            <a:chOff x="0" y="2496319"/>
            <a:chExt cx="7886700" cy="4486685"/>
          </a:xfrm>
        </p:grpSpPr>
        <p:sp>
          <p:nvSpPr>
            <p:cNvPr id="7" name="四角形: 角を丸くする 6">
              <a:extLst>
                <a:ext uri="{FF2B5EF4-FFF2-40B4-BE49-F238E27FC236}">
                  <a16:creationId xmlns:a16="http://schemas.microsoft.com/office/drawing/2014/main" id="{C671F58A-9A58-4827-B2E2-C58C6CB0292C}"/>
                </a:ext>
              </a:extLst>
            </p:cNvPr>
            <p:cNvSpPr/>
            <p:nvPr/>
          </p:nvSpPr>
          <p:spPr>
            <a:xfrm>
              <a:off x="0" y="2496319"/>
              <a:ext cx="7886700" cy="4486685"/>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C4B748E-79E4-4CA0-A4BC-7489CE303454}"/>
                </a:ext>
              </a:extLst>
            </p:cNvPr>
            <p:cNvSpPr txBox="1"/>
            <p:nvPr/>
          </p:nvSpPr>
          <p:spPr>
            <a:xfrm>
              <a:off x="213765" y="3304675"/>
              <a:ext cx="7459169" cy="2554545"/>
            </a:xfrm>
            <a:prstGeom prst="rect">
              <a:avLst/>
            </a:prstGeom>
            <a:noFill/>
          </p:spPr>
          <p:txBody>
            <a:bodyPr wrap="square" lIns="91440" tIns="45720" rIns="91440" bIns="45720" rtlCol="0" anchor="t">
              <a:spAutoFit/>
            </a:bodyPr>
            <a:lstStyle/>
            <a:p>
              <a:r>
                <a:rPr kumimoji="1" lang="ja-JP" altLang="en-US" sz="3200">
                  <a:ea typeface="游ゴシック"/>
                </a:rPr>
                <a:t>・現体制で実習が可能</a:t>
              </a:r>
              <a:endParaRPr kumimoji="1" lang="en-US" altLang="ja-JP" sz="3200">
                <a:ea typeface="游ゴシック"/>
              </a:endParaRPr>
            </a:p>
            <a:p>
              <a:r>
                <a:rPr kumimoji="1" lang="ja-JP" altLang="en-US" sz="3200">
                  <a:ea typeface="游ゴシック"/>
                </a:rPr>
                <a:t>・集計に労力が不要</a:t>
              </a:r>
              <a:endParaRPr lang="en-US" altLang="ja-JP" sz="3200">
                <a:ea typeface="游ゴシック"/>
                <a:cs typeface="Calibri"/>
              </a:endParaRPr>
            </a:p>
            <a:p>
              <a:r>
                <a:rPr lang="en-US" altLang="ja-JP" sz="3200">
                  <a:ea typeface="游ゴシック"/>
                </a:rPr>
                <a:t>・</a:t>
              </a:r>
              <a:r>
                <a:rPr lang="en-US" altLang="ja-JP" sz="3200" err="1">
                  <a:ea typeface="游ゴシック"/>
                </a:rPr>
                <a:t>ミスの軽減（なし</a:t>
              </a:r>
              <a:r>
                <a:rPr lang="en-US" altLang="ja-JP" sz="3200">
                  <a:ea typeface="游ゴシック"/>
                </a:rPr>
                <a:t>）</a:t>
              </a:r>
              <a:br>
                <a:rPr lang="en-US" altLang="ja-JP" sz="3200"/>
              </a:br>
              <a:br>
                <a:rPr lang="en-US" altLang="ja-JP" sz="3200"/>
              </a:br>
              <a:r>
                <a:rPr kumimoji="1" lang="ja-JP" altLang="en-US" sz="3200">
                  <a:ea typeface="游ゴシック"/>
                </a:rPr>
                <a:t>システムの有用性を確認</a:t>
              </a:r>
              <a:endParaRPr lang="ja-JP" altLang="en-US" sz="3200">
                <a:ea typeface="游ゴシック"/>
                <a:cs typeface="Calibri"/>
              </a:endParaRPr>
            </a:p>
          </p:txBody>
        </p:sp>
      </p:grpSp>
      <p:sp>
        <p:nvSpPr>
          <p:cNvPr id="11" name="スライド番号プレースホルダー 10">
            <a:extLst>
              <a:ext uri="{FF2B5EF4-FFF2-40B4-BE49-F238E27FC236}">
                <a16:creationId xmlns:a16="http://schemas.microsoft.com/office/drawing/2014/main" id="{BDEBB398-082B-48FD-AB2F-EBA3C0FEA3E7}"/>
              </a:ext>
            </a:extLst>
          </p:cNvPr>
          <p:cNvSpPr>
            <a:spLocks noGrp="1"/>
          </p:cNvSpPr>
          <p:nvPr>
            <p:ph type="sldNum" sz="quarter" idx="12"/>
          </p:nvPr>
        </p:nvSpPr>
        <p:spPr>
          <a:xfrm>
            <a:off x="6243941" y="6511994"/>
            <a:ext cx="2057400" cy="365125"/>
          </a:xfrm>
        </p:spPr>
        <p:txBody>
          <a:bodyPr/>
          <a:lstStyle/>
          <a:p>
            <a:fld id="{933E2CC5-C3B2-490C-A459-A605CA204965}" type="slidenum">
              <a:rPr kumimoji="1" lang="ja-JP" altLang="en-US" smtClean="0"/>
              <a:t>34</a:t>
            </a:fld>
            <a:endParaRPr kumimoji="1" lang="ja-JP" altLang="en-US"/>
          </a:p>
        </p:txBody>
      </p:sp>
    </p:spTree>
    <p:extLst>
      <p:ext uri="{BB962C8B-B14F-4D97-AF65-F5344CB8AC3E}">
        <p14:creationId xmlns:p14="http://schemas.microsoft.com/office/powerpoint/2010/main" val="281781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BD1D8D-F3DF-476D-92A8-C9A03B41EF92}"/>
              </a:ext>
            </a:extLst>
          </p:cNvPr>
          <p:cNvSpPr>
            <a:spLocks noGrp="1"/>
          </p:cNvSpPr>
          <p:nvPr>
            <p:ph type="title"/>
          </p:nvPr>
        </p:nvSpPr>
        <p:spPr/>
        <p:txBody>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6A88AC7C-4C23-4D33-96DC-26A23C61B21C}"/>
              </a:ext>
            </a:extLst>
          </p:cNvPr>
          <p:cNvSpPr>
            <a:spLocks noGrp="1"/>
          </p:cNvSpPr>
          <p:nvPr>
            <p:ph idx="1"/>
          </p:nvPr>
        </p:nvSpPr>
        <p:spPr/>
        <p:txBody>
          <a:bodyPr vert="horz" lIns="91440" tIns="45720" rIns="91440" bIns="45720" rtlCol="0" anchor="t">
            <a:normAutofit/>
          </a:bodyPr>
          <a:lstStyle/>
          <a:p>
            <a:r>
              <a:rPr kumimoji="1" lang="ja-JP" altLang="en-US">
                <a:ea typeface="游ゴシック"/>
              </a:rPr>
              <a:t>スマートフォンアプリを利用して実習登録、</a:t>
            </a:r>
            <a:r>
              <a:rPr kumimoji="1" lang="en-US" altLang="ja-JP">
                <a:ea typeface="游ゴシック"/>
              </a:rPr>
              <a:t>Web</a:t>
            </a:r>
            <a:r>
              <a:rPr lang="ja-JP" altLang="en-US">
                <a:ea typeface="游ゴシック"/>
              </a:rPr>
              <a:t>サイト上で</a:t>
            </a:r>
            <a:r>
              <a:rPr kumimoji="1" lang="ja-JP" altLang="en-US">
                <a:ea typeface="游ゴシック"/>
              </a:rPr>
              <a:t>実習履歴を確認できるシステムを開発</a:t>
            </a:r>
            <a:endParaRPr kumimoji="1" lang="en-US" altLang="ja-JP">
              <a:ea typeface="游ゴシック"/>
            </a:endParaRPr>
          </a:p>
          <a:p>
            <a:endParaRPr lang="ja-JP" altLang="en-US">
              <a:ea typeface="游ゴシック"/>
            </a:endParaRPr>
          </a:p>
          <a:p>
            <a:r>
              <a:rPr lang="ja-JP" altLang="en-US">
                <a:ea typeface="游ゴシック"/>
              </a:rPr>
              <a:t>単発に行う地域創生イベントを一括登録できる機能，年度更新機能を追加</a:t>
            </a:r>
            <a:endParaRPr lang="ja-JP" altLang="en-US">
              <a:ea typeface="游ゴシック"/>
              <a:cs typeface="Calibri"/>
            </a:endParaRPr>
          </a:p>
          <a:p>
            <a:endParaRPr lang="ja-JP" altLang="en-US">
              <a:ea typeface="游ゴシック"/>
            </a:endParaRPr>
          </a:p>
          <a:p>
            <a:r>
              <a:rPr kumimoji="1" lang="ja-JP" altLang="en-US">
                <a:ea typeface="游ゴシック"/>
              </a:rPr>
              <a:t>実証実験を行ない，本システムの</a:t>
            </a:r>
            <a:r>
              <a:rPr lang="ja-JP" altLang="en-US">
                <a:ea typeface="游ゴシック"/>
              </a:rPr>
              <a:t>有用性の確認</a:t>
            </a:r>
            <a:endParaRPr lang="ja-JP" altLang="en-US">
              <a:ea typeface="游ゴシック"/>
              <a:cs typeface="Calibri" panose="020F0502020204030204"/>
            </a:endParaRPr>
          </a:p>
        </p:txBody>
      </p:sp>
      <p:sp>
        <p:nvSpPr>
          <p:cNvPr id="5" name="スライド番号プレースホルダー 4">
            <a:extLst>
              <a:ext uri="{FF2B5EF4-FFF2-40B4-BE49-F238E27FC236}">
                <a16:creationId xmlns:a16="http://schemas.microsoft.com/office/drawing/2014/main" id="{D03B800A-1F68-4E98-BCF8-751E6DA9BAC2}"/>
              </a:ext>
            </a:extLst>
          </p:cNvPr>
          <p:cNvSpPr>
            <a:spLocks noGrp="1"/>
          </p:cNvSpPr>
          <p:nvPr>
            <p:ph type="sldNum" sz="quarter" idx="12"/>
          </p:nvPr>
        </p:nvSpPr>
        <p:spPr/>
        <p:txBody>
          <a:bodyPr/>
          <a:lstStyle/>
          <a:p>
            <a:fld id="{933E2CC5-C3B2-490C-A459-A605CA204965}" type="slidenum">
              <a:rPr kumimoji="1" lang="ja-JP" altLang="en-US" smtClean="0"/>
              <a:t>35</a:t>
            </a:fld>
            <a:endParaRPr kumimoji="1" lang="ja-JP" altLang="en-US"/>
          </a:p>
        </p:txBody>
      </p:sp>
    </p:spTree>
    <p:extLst>
      <p:ext uri="{BB962C8B-B14F-4D97-AF65-F5344CB8AC3E}">
        <p14:creationId xmlns:p14="http://schemas.microsoft.com/office/powerpoint/2010/main" val="2572517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1B5AAE-CED3-49BD-A85D-3D841BE70649}"/>
              </a:ext>
            </a:extLst>
          </p:cNvPr>
          <p:cNvSpPr>
            <a:spLocks noGrp="1"/>
          </p:cNvSpPr>
          <p:nvPr>
            <p:ph type="title"/>
          </p:nvPr>
        </p:nvSpPr>
        <p:spPr/>
        <p:txBody>
          <a:bodyPr/>
          <a:lstStyle/>
          <a:p>
            <a:r>
              <a:rPr lang="ja-JP" altLang="en-US">
                <a:ea typeface="游ゴシック Light"/>
              </a:rPr>
              <a:t>改善できたらよい機能</a:t>
            </a:r>
            <a:endParaRPr lang="ja-JP" altLang="en-US">
              <a:ea typeface="游ゴシック Light"/>
              <a:cs typeface="Calibri Light"/>
            </a:endParaRPr>
          </a:p>
        </p:txBody>
      </p:sp>
      <p:sp>
        <p:nvSpPr>
          <p:cNvPr id="3" name="コンテンツ プレースホルダー 2">
            <a:extLst>
              <a:ext uri="{FF2B5EF4-FFF2-40B4-BE49-F238E27FC236}">
                <a16:creationId xmlns:a16="http://schemas.microsoft.com/office/drawing/2014/main" id="{BB43F687-A857-44BD-8E26-AE08AF2E5DCD}"/>
              </a:ext>
            </a:extLst>
          </p:cNvPr>
          <p:cNvSpPr>
            <a:spLocks noGrp="1"/>
          </p:cNvSpPr>
          <p:nvPr>
            <p:ph idx="1"/>
          </p:nvPr>
        </p:nvSpPr>
        <p:spPr/>
        <p:txBody>
          <a:bodyPr vert="horz" lIns="91440" tIns="45720" rIns="91440" bIns="45720" rtlCol="0" anchor="t">
            <a:normAutofit/>
          </a:bodyPr>
          <a:lstStyle/>
          <a:p>
            <a:pPr>
              <a:lnSpc>
                <a:spcPct val="150000"/>
              </a:lnSpc>
            </a:pPr>
            <a:r>
              <a:rPr lang="ja-JP" altLang="en-US">
                <a:ea typeface="游ゴシック"/>
                <a:cs typeface="Calibri"/>
              </a:rPr>
              <a:t>バーコードを自動で作成する機能</a:t>
            </a:r>
          </a:p>
          <a:p>
            <a:pPr>
              <a:lnSpc>
                <a:spcPct val="150000"/>
              </a:lnSpc>
            </a:pPr>
            <a:endParaRPr lang="ja-JP" altLang="en-US">
              <a:ea typeface="游ゴシック"/>
            </a:endParaRPr>
          </a:p>
          <a:p>
            <a:pPr>
              <a:lnSpc>
                <a:spcPct val="100000"/>
              </a:lnSpc>
            </a:pPr>
            <a:r>
              <a:rPr lang="ja-JP" altLang="en-US">
                <a:ea typeface="游ゴシック"/>
              </a:rPr>
              <a:t>アプリの安定性</a:t>
            </a:r>
            <a:endParaRPr lang="ja-JP" altLang="en-US">
              <a:ea typeface="游ゴシック"/>
              <a:cs typeface="Calibri" panose="020F0502020204030204"/>
            </a:endParaRPr>
          </a:p>
          <a:p>
            <a:pPr lvl="1">
              <a:lnSpc>
                <a:spcPct val="100000"/>
              </a:lnSpc>
            </a:pPr>
            <a:r>
              <a:rPr lang="ja-JP" altLang="en-US">
                <a:ea typeface="游ゴシック"/>
                <a:cs typeface="Calibri" panose="020F0502020204030204"/>
              </a:rPr>
              <a:t>連続登録時に強制終了することがある</a:t>
            </a:r>
          </a:p>
        </p:txBody>
      </p:sp>
      <p:sp>
        <p:nvSpPr>
          <p:cNvPr id="5" name="スライド番号プレースホルダー 4">
            <a:extLst>
              <a:ext uri="{FF2B5EF4-FFF2-40B4-BE49-F238E27FC236}">
                <a16:creationId xmlns:a16="http://schemas.microsoft.com/office/drawing/2014/main" id="{6805F749-0445-4DFF-B8AD-C2DD314FFBBB}"/>
              </a:ext>
            </a:extLst>
          </p:cNvPr>
          <p:cNvSpPr>
            <a:spLocks noGrp="1"/>
          </p:cNvSpPr>
          <p:nvPr>
            <p:ph type="sldNum" sz="quarter" idx="12"/>
          </p:nvPr>
        </p:nvSpPr>
        <p:spPr/>
        <p:txBody>
          <a:bodyPr/>
          <a:lstStyle/>
          <a:p>
            <a:fld id="{933E2CC5-C3B2-490C-A459-A605CA204965}" type="slidenum">
              <a:rPr kumimoji="1" lang="ja-JP" altLang="en-US" smtClean="0"/>
              <a:t>36</a:t>
            </a:fld>
            <a:endParaRPr kumimoji="1" lang="ja-JP" altLang="en-US"/>
          </a:p>
        </p:txBody>
      </p:sp>
    </p:spTree>
    <p:extLst>
      <p:ext uri="{BB962C8B-B14F-4D97-AF65-F5344CB8AC3E}">
        <p14:creationId xmlns:p14="http://schemas.microsoft.com/office/powerpoint/2010/main" val="40683432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7BD3D6-32C0-427B-AC0E-BFB413E211A0}"/>
              </a:ext>
            </a:extLst>
          </p:cNvPr>
          <p:cNvSpPr>
            <a:spLocks noGrp="1"/>
          </p:cNvSpPr>
          <p:nvPr>
            <p:ph type="title"/>
          </p:nvPr>
        </p:nvSpPr>
        <p:spPr>
          <a:xfrm>
            <a:off x="430331" y="2766218"/>
            <a:ext cx="8283338" cy="1325563"/>
          </a:xfrm>
        </p:spPr>
        <p:txBody>
          <a:bodyPr/>
          <a:lstStyle/>
          <a:p>
            <a:r>
              <a:rPr kumimoji="1" lang="ja-JP" altLang="en-US"/>
              <a:t>ご清聴ありがとうございました</a:t>
            </a:r>
          </a:p>
        </p:txBody>
      </p:sp>
      <p:sp>
        <p:nvSpPr>
          <p:cNvPr id="4" name="スライド番号プレースホルダー 3">
            <a:extLst>
              <a:ext uri="{FF2B5EF4-FFF2-40B4-BE49-F238E27FC236}">
                <a16:creationId xmlns:a16="http://schemas.microsoft.com/office/drawing/2014/main" id="{69F69FC6-9EC2-43D5-A02F-FB7AB474A2A2}"/>
              </a:ext>
            </a:extLst>
          </p:cNvPr>
          <p:cNvSpPr>
            <a:spLocks noGrp="1"/>
          </p:cNvSpPr>
          <p:nvPr>
            <p:ph type="sldNum" sz="quarter" idx="12"/>
          </p:nvPr>
        </p:nvSpPr>
        <p:spPr/>
        <p:txBody>
          <a:bodyPr/>
          <a:lstStyle/>
          <a:p>
            <a:fld id="{933E2CC5-C3B2-490C-A459-A605CA204965}" type="slidenum">
              <a:rPr kumimoji="1" lang="ja-JP" altLang="en-US" smtClean="0"/>
              <a:t>37</a:t>
            </a:fld>
            <a:endParaRPr kumimoji="1" lang="ja-JP" altLang="en-US"/>
          </a:p>
        </p:txBody>
      </p:sp>
    </p:spTree>
    <p:extLst>
      <p:ext uri="{BB962C8B-B14F-4D97-AF65-F5344CB8AC3E}">
        <p14:creationId xmlns:p14="http://schemas.microsoft.com/office/powerpoint/2010/main" val="3754953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A333C1-6A17-4FAE-9342-9772E5908B3D}"/>
              </a:ext>
            </a:extLst>
          </p:cNvPr>
          <p:cNvSpPr>
            <a:spLocks noGrp="1"/>
          </p:cNvSpPr>
          <p:nvPr>
            <p:ph type="title"/>
          </p:nvPr>
        </p:nvSpPr>
        <p:spPr/>
        <p:txBody>
          <a:bodyPr/>
          <a:lstStyle/>
          <a:p>
            <a:r>
              <a:rPr kumimoji="1" lang="ja-JP" altLang="en-US"/>
              <a:t>研究背景</a:t>
            </a:r>
          </a:p>
        </p:txBody>
      </p:sp>
      <p:sp>
        <p:nvSpPr>
          <p:cNvPr id="3" name="コンテンツ プレースホルダー 2">
            <a:extLst>
              <a:ext uri="{FF2B5EF4-FFF2-40B4-BE49-F238E27FC236}">
                <a16:creationId xmlns:a16="http://schemas.microsoft.com/office/drawing/2014/main" id="{6B9D9ED8-0D48-4B8D-97FB-76E16C989645}"/>
              </a:ext>
            </a:extLst>
          </p:cNvPr>
          <p:cNvSpPr>
            <a:spLocks noGrp="1"/>
          </p:cNvSpPr>
          <p:nvPr>
            <p:ph idx="1"/>
          </p:nvPr>
        </p:nvSpPr>
        <p:spPr>
          <a:xfrm>
            <a:off x="628650" y="1845289"/>
            <a:ext cx="7886700" cy="3675064"/>
          </a:xfrm>
        </p:spPr>
        <p:txBody>
          <a:bodyPr>
            <a:normAutofit/>
          </a:bodyPr>
          <a:lstStyle/>
          <a:p>
            <a:r>
              <a:rPr kumimoji="1" lang="ja-JP" altLang="en-US" sz="2400"/>
              <a:t>現在の単位認定方法</a:t>
            </a:r>
            <a:endParaRPr kumimoji="1" lang="en-US" altLang="ja-JP" sz="2400"/>
          </a:p>
          <a:p>
            <a:pPr marL="0" indent="0">
              <a:buNone/>
            </a:pPr>
            <a:r>
              <a:rPr kumimoji="1" lang="ja-JP" altLang="en-US" sz="2400"/>
              <a:t>実習は、校外や複数の教員が担当</a:t>
            </a:r>
            <a:endParaRPr kumimoji="1" lang="en-US" altLang="ja-JP" sz="2400"/>
          </a:p>
          <a:p>
            <a:pPr marL="0" indent="0">
              <a:buNone/>
            </a:pPr>
            <a:r>
              <a:rPr kumimoji="1" lang="ja-JP" altLang="en-US" sz="2400"/>
              <a:t>最終年度に各教員が担当した</a:t>
            </a:r>
            <a:r>
              <a:rPr kumimoji="1" lang="en-US" altLang="ja-JP" sz="2400"/>
              <a:t>Excel</a:t>
            </a:r>
            <a:r>
              <a:rPr kumimoji="1" lang="ja-JP" altLang="en-US" sz="2400"/>
              <a:t>ファイルを集計</a:t>
            </a:r>
            <a:endParaRPr kumimoji="1" lang="en-US" altLang="ja-JP" sz="2400"/>
          </a:p>
          <a:p>
            <a:pPr marL="0" indent="0">
              <a:buNone/>
            </a:pPr>
            <a:endParaRPr lang="en-US" altLang="ja-JP" sz="2400"/>
          </a:p>
          <a:p>
            <a:pPr marL="0" indent="0">
              <a:buNone/>
            </a:pPr>
            <a:endParaRPr lang="en-US" altLang="ja-JP" sz="2400"/>
          </a:p>
          <a:p>
            <a:pPr marL="0" indent="0">
              <a:buNone/>
            </a:pPr>
            <a:endParaRPr lang="en-US" altLang="ja-JP"/>
          </a:p>
          <a:p>
            <a:pPr marL="0" indent="0">
              <a:buNone/>
            </a:pPr>
            <a:endParaRPr lang="en-US" altLang="ja-JP"/>
          </a:p>
        </p:txBody>
      </p:sp>
      <p:grpSp>
        <p:nvGrpSpPr>
          <p:cNvPr id="6" name="グループ化 5">
            <a:extLst>
              <a:ext uri="{FF2B5EF4-FFF2-40B4-BE49-F238E27FC236}">
                <a16:creationId xmlns:a16="http://schemas.microsoft.com/office/drawing/2014/main" id="{AF6FD7FD-237E-4DB7-93CA-1C80263262D9}"/>
              </a:ext>
            </a:extLst>
          </p:cNvPr>
          <p:cNvGrpSpPr/>
          <p:nvPr/>
        </p:nvGrpSpPr>
        <p:grpSpPr>
          <a:xfrm>
            <a:off x="1538023" y="3682821"/>
            <a:ext cx="7339584" cy="1424532"/>
            <a:chOff x="1503454" y="3258991"/>
            <a:chExt cx="6827520" cy="778297"/>
          </a:xfrm>
        </p:grpSpPr>
        <p:sp>
          <p:nvSpPr>
            <p:cNvPr id="4" name="テキスト ボックス 3">
              <a:extLst>
                <a:ext uri="{FF2B5EF4-FFF2-40B4-BE49-F238E27FC236}">
                  <a16:creationId xmlns:a16="http://schemas.microsoft.com/office/drawing/2014/main" id="{B8CA29B4-2EEE-4D84-B7C2-64E7D4249CEA}"/>
                </a:ext>
              </a:extLst>
            </p:cNvPr>
            <p:cNvSpPr txBox="1"/>
            <p:nvPr/>
          </p:nvSpPr>
          <p:spPr>
            <a:xfrm>
              <a:off x="1637792" y="3319272"/>
              <a:ext cx="6511720" cy="655803"/>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ja-JP" altLang="en-US" sz="2400"/>
                <a:t>・複数年かつ複数の教官が担当するため、時間数の管理が煩雑になり、ミスを生じる恐れがある</a:t>
              </a:r>
              <a:endParaRPr kumimoji="1" lang="en-US" altLang="ja-JP" sz="2400"/>
            </a:p>
            <a:p>
              <a:r>
                <a:rPr kumimoji="1" lang="ja-JP" altLang="en-US" sz="2400"/>
                <a:t>・学生は、実習時間の累計を確認できない</a:t>
              </a:r>
            </a:p>
          </p:txBody>
        </p:sp>
        <p:sp>
          <p:nvSpPr>
            <p:cNvPr id="5" name="四角形: 角を丸くする 4">
              <a:extLst>
                <a:ext uri="{FF2B5EF4-FFF2-40B4-BE49-F238E27FC236}">
                  <a16:creationId xmlns:a16="http://schemas.microsoft.com/office/drawing/2014/main" id="{92C2B7DD-0D0A-41EF-8CCF-EC0BD314A57B}"/>
                </a:ext>
              </a:extLst>
            </p:cNvPr>
            <p:cNvSpPr/>
            <p:nvPr/>
          </p:nvSpPr>
          <p:spPr>
            <a:xfrm>
              <a:off x="1503454" y="3258991"/>
              <a:ext cx="6827520" cy="778297"/>
            </a:xfrm>
            <a:prstGeom prst="roundRect">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grpSp>
      <p:sp>
        <p:nvSpPr>
          <p:cNvPr id="8" name="スライド番号プレースホルダー 7">
            <a:extLst>
              <a:ext uri="{FF2B5EF4-FFF2-40B4-BE49-F238E27FC236}">
                <a16:creationId xmlns:a16="http://schemas.microsoft.com/office/drawing/2014/main" id="{8BFA784C-5779-40B5-931F-ACEF85FF0F49}"/>
              </a:ext>
            </a:extLst>
          </p:cNvPr>
          <p:cNvSpPr>
            <a:spLocks noGrp="1"/>
          </p:cNvSpPr>
          <p:nvPr>
            <p:ph type="sldNum" sz="quarter" idx="12"/>
          </p:nvPr>
        </p:nvSpPr>
        <p:spPr/>
        <p:txBody>
          <a:bodyPr/>
          <a:lstStyle/>
          <a:p>
            <a:fld id="{933E2CC5-C3B2-490C-A459-A605CA204965}" type="slidenum">
              <a:rPr kumimoji="1" lang="ja-JP" altLang="en-US" smtClean="0"/>
              <a:t>4</a:t>
            </a:fld>
            <a:endParaRPr kumimoji="1" lang="ja-JP" altLang="en-US"/>
          </a:p>
        </p:txBody>
      </p:sp>
      <p:pic>
        <p:nvPicPr>
          <p:cNvPr id="9" name="Picture 2" descr="単位を取った学生のイラスト（女性）">
            <a:extLst>
              <a:ext uri="{FF2B5EF4-FFF2-40B4-BE49-F238E27FC236}">
                <a16:creationId xmlns:a16="http://schemas.microsoft.com/office/drawing/2014/main" id="{0823E6A0-DA8F-4D18-8FC2-7F49E1F946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0466" y="491394"/>
            <a:ext cx="1812800" cy="181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405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A333C1-6A17-4FAE-9342-9772E5908B3D}"/>
              </a:ext>
            </a:extLst>
          </p:cNvPr>
          <p:cNvSpPr>
            <a:spLocks noGrp="1"/>
          </p:cNvSpPr>
          <p:nvPr>
            <p:ph type="title"/>
          </p:nvPr>
        </p:nvSpPr>
        <p:spPr/>
        <p:txBody>
          <a:bodyPr/>
          <a:lstStyle/>
          <a:p>
            <a:r>
              <a:rPr kumimoji="1" lang="ja-JP" altLang="en-US"/>
              <a:t>研究背景</a:t>
            </a:r>
          </a:p>
        </p:txBody>
      </p:sp>
      <p:sp>
        <p:nvSpPr>
          <p:cNvPr id="3" name="コンテンツ プレースホルダー 2">
            <a:extLst>
              <a:ext uri="{FF2B5EF4-FFF2-40B4-BE49-F238E27FC236}">
                <a16:creationId xmlns:a16="http://schemas.microsoft.com/office/drawing/2014/main" id="{6B9D9ED8-0D48-4B8D-97FB-76E16C989645}"/>
              </a:ext>
            </a:extLst>
          </p:cNvPr>
          <p:cNvSpPr>
            <a:spLocks noGrp="1"/>
          </p:cNvSpPr>
          <p:nvPr>
            <p:ph idx="1"/>
          </p:nvPr>
        </p:nvSpPr>
        <p:spPr>
          <a:xfrm>
            <a:off x="628650" y="1825624"/>
            <a:ext cx="7886700" cy="4667249"/>
          </a:xfrm>
        </p:spPr>
        <p:txBody>
          <a:bodyPr vert="horz" lIns="91440" tIns="45720" rIns="91440" bIns="45720" rtlCol="0" anchor="t">
            <a:normAutofit/>
          </a:bodyPr>
          <a:lstStyle/>
          <a:p>
            <a:r>
              <a:rPr kumimoji="1" lang="ja-JP" altLang="en-US" sz="2400"/>
              <a:t>既存のシステム</a:t>
            </a:r>
            <a:endParaRPr kumimoji="1" lang="en-US" altLang="ja-JP" sz="2400"/>
          </a:p>
          <a:p>
            <a:pPr marL="0" indent="0">
              <a:buNone/>
            </a:pPr>
            <a:r>
              <a:rPr kumimoji="1" lang="ja-JP" altLang="en-US" sz="2400"/>
              <a:t>タイムカード</a:t>
            </a:r>
            <a:endParaRPr kumimoji="1" lang="en-US" altLang="ja-JP" sz="2400"/>
          </a:p>
          <a:p>
            <a:pPr marL="0" indent="0">
              <a:buNone/>
            </a:pPr>
            <a:r>
              <a:rPr kumimoji="1" lang="ja-JP" altLang="en-US" sz="2400"/>
              <a:t>ー＞集計に時間がかかる</a:t>
            </a:r>
            <a:endParaRPr kumimoji="1" lang="en-US" altLang="ja-JP" sz="2400"/>
          </a:p>
          <a:p>
            <a:pPr marL="0" indent="0">
              <a:buNone/>
            </a:pPr>
            <a:r>
              <a:rPr kumimoji="1" lang="en-US" altLang="ja-JP" sz="2400"/>
              <a:t>IC</a:t>
            </a:r>
            <a:r>
              <a:rPr kumimoji="1" lang="ja-JP" altLang="en-US" sz="2400"/>
              <a:t>カード</a:t>
            </a:r>
            <a:endParaRPr kumimoji="1" lang="en-US" altLang="ja-JP" sz="2400"/>
          </a:p>
          <a:p>
            <a:pPr marL="0" indent="0">
              <a:buNone/>
            </a:pPr>
            <a:r>
              <a:rPr lang="ja-JP" altLang="en-US" sz="2400"/>
              <a:t>ー＞導入コストがかかる</a:t>
            </a:r>
            <a:endParaRPr lang="en-US" altLang="ja-JP" sz="2400"/>
          </a:p>
          <a:p>
            <a:pPr marL="0" indent="0">
              <a:buNone/>
            </a:pPr>
            <a:endParaRPr lang="en-US" altLang="ja-JP" sz="2400"/>
          </a:p>
          <a:p>
            <a:pPr marL="0" indent="0">
              <a:buNone/>
            </a:pPr>
            <a:r>
              <a:rPr kumimoji="1" lang="ja-JP" altLang="en-US" sz="2400">
                <a:solidFill>
                  <a:srgbClr val="FF0000"/>
                </a:solidFill>
              </a:rPr>
              <a:t>＜</a:t>
            </a:r>
            <a:r>
              <a:rPr kumimoji="1" lang="ja-JP" altLang="en-US" sz="2400"/>
              <a:t>解決のために</a:t>
            </a:r>
            <a:r>
              <a:rPr kumimoji="1" lang="ja-JP" altLang="en-US" sz="2400">
                <a:solidFill>
                  <a:srgbClr val="FF0000"/>
                </a:solidFill>
              </a:rPr>
              <a:t>＞</a:t>
            </a:r>
            <a:endParaRPr kumimoji="1" lang="en-US" altLang="ja-JP" sz="2400">
              <a:solidFill>
                <a:srgbClr val="FF0000"/>
              </a:solidFill>
            </a:endParaRPr>
          </a:p>
          <a:p>
            <a:pPr marL="0" indent="0">
              <a:buNone/>
            </a:pPr>
            <a:r>
              <a:rPr kumimoji="1" lang="ja-JP" altLang="en-US" sz="2400"/>
              <a:t>スマートフォンアプリを利用して実習登録、</a:t>
            </a:r>
            <a:endParaRPr kumimoji="1" lang="en-US" altLang="ja-JP" sz="2400"/>
          </a:p>
          <a:p>
            <a:pPr marL="0" indent="0">
              <a:buNone/>
            </a:pPr>
            <a:r>
              <a:rPr lang="en-US" altLang="ja-JP" sz="2400" err="1">
                <a:ea typeface="游ゴシック"/>
              </a:rPr>
              <a:t>Webサイト上で</a:t>
            </a:r>
            <a:r>
              <a:rPr lang="ja-JP" altLang="en-US" sz="2400">
                <a:ea typeface="游ゴシック"/>
              </a:rPr>
              <a:t>実習履歴を確認できる</a:t>
            </a:r>
            <a:endParaRPr lang="en-US" altLang="ja-JP" sz="2400">
              <a:ea typeface="游ゴシック"/>
            </a:endParaRPr>
          </a:p>
          <a:p>
            <a:pPr marL="0" indent="0">
              <a:buNone/>
            </a:pPr>
            <a:r>
              <a:rPr kumimoji="1" lang="ja-JP" altLang="en-US" sz="2400"/>
              <a:t>「地域創生演習実施時間管理システム」を開発</a:t>
            </a:r>
            <a:endParaRPr kumimoji="1" lang="en-US" altLang="ja-JP" sz="2400"/>
          </a:p>
        </p:txBody>
      </p:sp>
      <p:sp>
        <p:nvSpPr>
          <p:cNvPr id="5" name="スライド番号プレースホルダー 4">
            <a:extLst>
              <a:ext uri="{FF2B5EF4-FFF2-40B4-BE49-F238E27FC236}">
                <a16:creationId xmlns:a16="http://schemas.microsoft.com/office/drawing/2014/main" id="{05A0DED3-3DAC-4F08-840C-1D9AA5B1E5E5}"/>
              </a:ext>
            </a:extLst>
          </p:cNvPr>
          <p:cNvSpPr>
            <a:spLocks noGrp="1"/>
          </p:cNvSpPr>
          <p:nvPr>
            <p:ph type="sldNum" sz="quarter" idx="12"/>
          </p:nvPr>
        </p:nvSpPr>
        <p:spPr/>
        <p:txBody>
          <a:bodyPr/>
          <a:lstStyle/>
          <a:p>
            <a:fld id="{933E2CC5-C3B2-490C-A459-A605CA204965}" type="slidenum">
              <a:rPr kumimoji="1" lang="ja-JP" altLang="en-US" smtClean="0"/>
              <a:t>5</a:t>
            </a:fld>
            <a:endParaRPr kumimoji="1" lang="ja-JP" altLang="en-US"/>
          </a:p>
        </p:txBody>
      </p:sp>
      <p:pic>
        <p:nvPicPr>
          <p:cNvPr id="1028" name="Picture 4" descr="タイムカードのイラスト">
            <a:extLst>
              <a:ext uri="{FF2B5EF4-FFF2-40B4-BE49-F238E27FC236}">
                <a16:creationId xmlns:a16="http://schemas.microsoft.com/office/drawing/2014/main" id="{877EDDA1-2D1A-457A-897A-9AC2526F5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9824" y="1027907"/>
            <a:ext cx="1459409" cy="19394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Cカードリーダーのイラスト（タッチ）">
            <a:extLst>
              <a:ext uri="{FF2B5EF4-FFF2-40B4-BE49-F238E27FC236}">
                <a16:creationId xmlns:a16="http://schemas.microsoft.com/office/drawing/2014/main" id="{37A004E9-F5CA-44F0-8DA7-480C231E13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237" y="2082892"/>
            <a:ext cx="1286843" cy="176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069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CAE3B5E1-F96C-4E93-9963-8CC107421C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6266" y="3613183"/>
            <a:ext cx="2078651" cy="1413482"/>
          </a:xfrm>
          <a:prstGeom prst="rect">
            <a:avLst/>
          </a:prstGeom>
        </p:spPr>
      </p:pic>
      <p:sp>
        <p:nvSpPr>
          <p:cNvPr id="2" name="テキスト ボックス 1">
            <a:extLst>
              <a:ext uri="{FF2B5EF4-FFF2-40B4-BE49-F238E27FC236}">
                <a16:creationId xmlns:a16="http://schemas.microsoft.com/office/drawing/2014/main" id="{2DD27351-744F-4F1A-8238-2CCAEFC8CB9D}"/>
              </a:ext>
            </a:extLst>
          </p:cNvPr>
          <p:cNvSpPr txBox="1"/>
          <p:nvPr/>
        </p:nvSpPr>
        <p:spPr>
          <a:xfrm>
            <a:off x="6256803" y="4942870"/>
            <a:ext cx="3021309" cy="1523494"/>
          </a:xfrm>
          <a:prstGeom prst="rect">
            <a:avLst/>
          </a:prstGeom>
          <a:noFill/>
        </p:spPr>
        <p:txBody>
          <a:bodyPr wrap="square" rtlCol="0">
            <a:spAutoFit/>
          </a:bodyPr>
          <a:lstStyle/>
          <a:p>
            <a:r>
              <a:rPr lang="ja-JP" altLang="en-US" sz="2100" b="1"/>
              <a:t>～管理者側～</a:t>
            </a:r>
            <a:endParaRPr lang="en-US" altLang="ja-JP" sz="1350" b="1"/>
          </a:p>
          <a:p>
            <a:pPr algn="just"/>
            <a:r>
              <a:rPr lang="ja-JP" altLang="en-US"/>
              <a:t>ログイン</a:t>
            </a:r>
            <a:endParaRPr lang="en-US" altLang="ja-JP"/>
          </a:p>
          <a:p>
            <a:pPr algn="just"/>
            <a:r>
              <a:rPr lang="ja-JP" altLang="en-US"/>
              <a:t>実習先や管理者、</a:t>
            </a:r>
            <a:endParaRPr lang="en-US" altLang="ja-JP"/>
          </a:p>
          <a:p>
            <a:pPr algn="just"/>
            <a:r>
              <a:rPr lang="ja-JP" altLang="en-US"/>
              <a:t>学生の実習時間の管理</a:t>
            </a:r>
            <a:endParaRPr lang="en-US" altLang="ja-JP"/>
          </a:p>
          <a:p>
            <a:pPr algn="just"/>
            <a:r>
              <a:rPr lang="ja-JP" altLang="en-US"/>
              <a:t>これらの登録、変更、削除</a:t>
            </a:r>
            <a:endParaRPr lang="en-US" altLang="ja-JP"/>
          </a:p>
        </p:txBody>
      </p:sp>
      <p:grpSp>
        <p:nvGrpSpPr>
          <p:cNvPr id="6" name="グループ化 5">
            <a:extLst>
              <a:ext uri="{FF2B5EF4-FFF2-40B4-BE49-F238E27FC236}">
                <a16:creationId xmlns:a16="http://schemas.microsoft.com/office/drawing/2014/main" id="{B966E18C-31C7-45B3-B475-B28B5CC18CD8}"/>
              </a:ext>
            </a:extLst>
          </p:cNvPr>
          <p:cNvGrpSpPr/>
          <p:nvPr/>
        </p:nvGrpSpPr>
        <p:grpSpPr>
          <a:xfrm>
            <a:off x="5367479" y="1471422"/>
            <a:ext cx="2107406" cy="1476009"/>
            <a:chOff x="10373394" y="3014985"/>
            <a:chExt cx="1628394" cy="915536"/>
          </a:xfrm>
        </p:grpSpPr>
        <p:sp>
          <p:nvSpPr>
            <p:cNvPr id="3" name="円柱 2">
              <a:extLst>
                <a:ext uri="{FF2B5EF4-FFF2-40B4-BE49-F238E27FC236}">
                  <a16:creationId xmlns:a16="http://schemas.microsoft.com/office/drawing/2014/main" id="{A7A41EF1-5977-456C-B3B9-7F933FF9CB49}"/>
                </a:ext>
              </a:extLst>
            </p:cNvPr>
            <p:cNvSpPr/>
            <p:nvPr/>
          </p:nvSpPr>
          <p:spPr>
            <a:xfrm>
              <a:off x="10373394" y="3014985"/>
              <a:ext cx="1628394" cy="860899"/>
            </a:xfrm>
            <a:prstGeom prst="can">
              <a:avLst>
                <a:gd name="adj" fmla="val 40173"/>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sz="1013"/>
            </a:p>
          </p:txBody>
        </p:sp>
        <p:sp>
          <p:nvSpPr>
            <p:cNvPr id="5" name="テキスト ボックス 4">
              <a:extLst>
                <a:ext uri="{FF2B5EF4-FFF2-40B4-BE49-F238E27FC236}">
                  <a16:creationId xmlns:a16="http://schemas.microsoft.com/office/drawing/2014/main" id="{DC7D063B-F8AB-4EEB-83BC-A34520886BF7}"/>
                </a:ext>
              </a:extLst>
            </p:cNvPr>
            <p:cNvSpPr txBox="1"/>
            <p:nvPr/>
          </p:nvSpPr>
          <p:spPr>
            <a:xfrm>
              <a:off x="10447821" y="3448887"/>
              <a:ext cx="1479542" cy="481634"/>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rtlCol="0">
              <a:spAutoFit/>
            </a:bodyPr>
            <a:lstStyle/>
            <a:p>
              <a:r>
                <a:rPr lang="ja-JP" altLang="en-US" sz="2100" b="1"/>
                <a:t>データベース</a:t>
              </a:r>
              <a:endParaRPr lang="ja-JP" altLang="en-US" sz="2400" b="1"/>
            </a:p>
          </p:txBody>
        </p:sp>
      </p:grpSp>
      <p:cxnSp>
        <p:nvCxnSpPr>
          <p:cNvPr id="10" name="コネクタ: 曲線 9">
            <a:extLst>
              <a:ext uri="{FF2B5EF4-FFF2-40B4-BE49-F238E27FC236}">
                <a16:creationId xmlns:a16="http://schemas.microsoft.com/office/drawing/2014/main" id="{FD7EB127-A3F0-4C99-9900-A4320227EE51}"/>
              </a:ext>
            </a:extLst>
          </p:cNvPr>
          <p:cNvCxnSpPr>
            <a:cxnSpLocks/>
            <a:stCxn id="23" idx="0"/>
            <a:endCxn id="3" idx="3"/>
          </p:cNvCxnSpPr>
          <p:nvPr/>
        </p:nvCxnSpPr>
        <p:spPr>
          <a:xfrm rot="16200000" flipV="1">
            <a:off x="6801469" y="2479060"/>
            <a:ext cx="753837" cy="1514410"/>
          </a:xfrm>
          <a:prstGeom prst="curved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20" name="コネクタ: 曲線 19">
            <a:extLst>
              <a:ext uri="{FF2B5EF4-FFF2-40B4-BE49-F238E27FC236}">
                <a16:creationId xmlns:a16="http://schemas.microsoft.com/office/drawing/2014/main" id="{0B369B8E-8E21-45ED-9D21-5E0A56DDBAE4}"/>
              </a:ext>
            </a:extLst>
          </p:cNvPr>
          <p:cNvCxnSpPr>
            <a:cxnSpLocks/>
            <a:stCxn id="3" idx="3"/>
            <a:endCxn id="36" idx="0"/>
          </p:cNvCxnSpPr>
          <p:nvPr/>
        </p:nvCxnSpPr>
        <p:spPr>
          <a:xfrm rot="5400000">
            <a:off x="5245805" y="2415013"/>
            <a:ext cx="731045" cy="1619710"/>
          </a:xfrm>
          <a:prstGeom prst="curvedConnector3">
            <a:avLst>
              <a:gd name="adj1" fmla="val 50000"/>
            </a:avLst>
          </a:prstGeom>
        </p:spPr>
        <p:style>
          <a:lnRef idx="1">
            <a:schemeClr val="dk1"/>
          </a:lnRef>
          <a:fillRef idx="0">
            <a:schemeClr val="dk1"/>
          </a:fillRef>
          <a:effectRef idx="0">
            <a:schemeClr val="dk1"/>
          </a:effectRef>
          <a:fontRef idx="minor">
            <a:schemeClr val="tx1"/>
          </a:fontRef>
        </p:style>
      </p:cxnSp>
      <p:sp>
        <p:nvSpPr>
          <p:cNvPr id="41" name="テキスト ボックス 40">
            <a:extLst>
              <a:ext uri="{FF2B5EF4-FFF2-40B4-BE49-F238E27FC236}">
                <a16:creationId xmlns:a16="http://schemas.microsoft.com/office/drawing/2014/main" id="{380D3706-C7C9-4155-8016-9400DE75808B}"/>
              </a:ext>
            </a:extLst>
          </p:cNvPr>
          <p:cNvSpPr txBox="1"/>
          <p:nvPr/>
        </p:nvSpPr>
        <p:spPr>
          <a:xfrm flipH="1">
            <a:off x="3532674" y="4942870"/>
            <a:ext cx="2078651" cy="1246495"/>
          </a:xfrm>
          <a:prstGeom prst="rect">
            <a:avLst/>
          </a:prstGeom>
          <a:noFill/>
        </p:spPr>
        <p:txBody>
          <a:bodyPr wrap="square" rtlCol="0">
            <a:spAutoFit/>
          </a:bodyPr>
          <a:lstStyle/>
          <a:p>
            <a:r>
              <a:rPr lang="ja-JP" altLang="en-US" sz="2100" b="1"/>
              <a:t>～利用者側～</a:t>
            </a:r>
            <a:endParaRPr lang="en-US" altLang="ja-JP" sz="1350" b="1"/>
          </a:p>
          <a:p>
            <a:pPr algn="just"/>
            <a:r>
              <a:rPr lang="ja-JP" altLang="en-US"/>
              <a:t>新規登録</a:t>
            </a:r>
            <a:endParaRPr lang="en-US" altLang="ja-JP"/>
          </a:p>
          <a:p>
            <a:pPr algn="just"/>
            <a:r>
              <a:rPr lang="ja-JP" altLang="en-US"/>
              <a:t>ログイン</a:t>
            </a:r>
            <a:endParaRPr lang="en-US" altLang="ja-JP"/>
          </a:p>
          <a:p>
            <a:pPr algn="just"/>
            <a:r>
              <a:rPr lang="ja-JP" altLang="en-US"/>
              <a:t>実習時間の確認</a:t>
            </a:r>
            <a:endParaRPr lang="en-US" altLang="ja-JP"/>
          </a:p>
        </p:txBody>
      </p:sp>
      <p:pic>
        <p:nvPicPr>
          <p:cNvPr id="36" name="図 35">
            <a:extLst>
              <a:ext uri="{FF2B5EF4-FFF2-40B4-BE49-F238E27FC236}">
                <a16:creationId xmlns:a16="http://schemas.microsoft.com/office/drawing/2014/main" id="{C7B36756-45A7-4E49-83D7-836A32720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146" y="3590391"/>
            <a:ext cx="2078651" cy="1413482"/>
          </a:xfrm>
          <a:prstGeom prst="rect">
            <a:avLst/>
          </a:prstGeom>
        </p:spPr>
      </p:pic>
      <p:sp>
        <p:nvSpPr>
          <p:cNvPr id="16" name="テキスト ボックス 15">
            <a:extLst>
              <a:ext uri="{FF2B5EF4-FFF2-40B4-BE49-F238E27FC236}">
                <a16:creationId xmlns:a16="http://schemas.microsoft.com/office/drawing/2014/main" id="{447A1A9C-3A89-4C6B-B95D-65C0F273E664}"/>
              </a:ext>
            </a:extLst>
          </p:cNvPr>
          <p:cNvSpPr txBox="1"/>
          <p:nvPr/>
        </p:nvSpPr>
        <p:spPr>
          <a:xfrm flipH="1">
            <a:off x="57800" y="3812042"/>
            <a:ext cx="1842725" cy="1246495"/>
          </a:xfrm>
          <a:prstGeom prst="rect">
            <a:avLst/>
          </a:prstGeom>
          <a:noFill/>
        </p:spPr>
        <p:txBody>
          <a:bodyPr wrap="square" rtlCol="0">
            <a:spAutoFit/>
          </a:bodyPr>
          <a:lstStyle/>
          <a:p>
            <a:pPr algn="just"/>
            <a:r>
              <a:rPr lang="ja-JP" altLang="en-US" sz="2100" b="1"/>
              <a:t>～利用者側～</a:t>
            </a:r>
            <a:endParaRPr lang="en-US" altLang="ja-JP" sz="2100" b="1"/>
          </a:p>
          <a:p>
            <a:pPr algn="just"/>
            <a:r>
              <a:rPr lang="ja-JP" altLang="en-US"/>
              <a:t>新規登録</a:t>
            </a:r>
            <a:endParaRPr lang="en-US" altLang="ja-JP"/>
          </a:p>
          <a:p>
            <a:pPr algn="just"/>
            <a:r>
              <a:rPr lang="ja-JP" altLang="en-US"/>
              <a:t>ログイン</a:t>
            </a:r>
            <a:endParaRPr lang="en-US" altLang="ja-JP"/>
          </a:p>
          <a:p>
            <a:pPr algn="just"/>
            <a:r>
              <a:rPr lang="ja-JP" altLang="en-US"/>
              <a:t>実習時間の登録</a:t>
            </a:r>
            <a:endParaRPr lang="en-US" altLang="ja-JP"/>
          </a:p>
        </p:txBody>
      </p:sp>
      <p:grpSp>
        <p:nvGrpSpPr>
          <p:cNvPr id="11" name="グループ化 10">
            <a:extLst>
              <a:ext uri="{FF2B5EF4-FFF2-40B4-BE49-F238E27FC236}">
                <a16:creationId xmlns:a16="http://schemas.microsoft.com/office/drawing/2014/main" id="{73715646-CE88-4914-831E-557BBF798B42}"/>
              </a:ext>
            </a:extLst>
          </p:cNvPr>
          <p:cNvGrpSpPr/>
          <p:nvPr/>
        </p:nvGrpSpPr>
        <p:grpSpPr>
          <a:xfrm>
            <a:off x="532885" y="2131585"/>
            <a:ext cx="4008296" cy="1660586"/>
            <a:chOff x="446851" y="3565894"/>
            <a:chExt cx="3741548" cy="1971599"/>
          </a:xfrm>
        </p:grpSpPr>
        <p:sp>
          <p:nvSpPr>
            <p:cNvPr id="19" name="楕円 18">
              <a:extLst>
                <a:ext uri="{FF2B5EF4-FFF2-40B4-BE49-F238E27FC236}">
                  <a16:creationId xmlns:a16="http://schemas.microsoft.com/office/drawing/2014/main" id="{CE1EC2A1-ACDB-4820-84FF-C1E715B0AA54}"/>
                </a:ext>
              </a:extLst>
            </p:cNvPr>
            <p:cNvSpPr/>
            <p:nvPr/>
          </p:nvSpPr>
          <p:spPr>
            <a:xfrm>
              <a:off x="446851" y="3565894"/>
              <a:ext cx="3613304" cy="19715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sz="1013"/>
            </a:p>
          </p:txBody>
        </p:sp>
        <p:pic>
          <p:nvPicPr>
            <p:cNvPr id="15" name="図 14">
              <a:extLst>
                <a:ext uri="{FF2B5EF4-FFF2-40B4-BE49-F238E27FC236}">
                  <a16:creationId xmlns:a16="http://schemas.microsoft.com/office/drawing/2014/main" id="{3FCAA9A0-0D7C-4DEF-A88D-8BB503ECE7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5095" y="4122934"/>
              <a:ext cx="657216" cy="857514"/>
            </a:xfrm>
            <a:prstGeom prst="rect">
              <a:avLst/>
            </a:prstGeom>
          </p:spPr>
        </p:pic>
        <p:sp>
          <p:nvSpPr>
            <p:cNvPr id="17" name="テキスト ボックス 16">
              <a:extLst>
                <a:ext uri="{FF2B5EF4-FFF2-40B4-BE49-F238E27FC236}">
                  <a16:creationId xmlns:a16="http://schemas.microsoft.com/office/drawing/2014/main" id="{A464DBFD-B82D-479E-869B-493F45996D4A}"/>
                </a:ext>
              </a:extLst>
            </p:cNvPr>
            <p:cNvSpPr txBox="1"/>
            <p:nvPr/>
          </p:nvSpPr>
          <p:spPr>
            <a:xfrm>
              <a:off x="1147548" y="4146528"/>
              <a:ext cx="3040851" cy="767383"/>
            </a:xfrm>
            <a:prstGeom prst="rect">
              <a:avLst/>
            </a:prstGeom>
            <a:noFill/>
          </p:spPr>
          <p:txBody>
            <a:bodyPr wrap="square" rtlCol="0">
              <a:spAutoFit/>
            </a:bodyPr>
            <a:lstStyle/>
            <a:p>
              <a:r>
                <a:rPr lang="ja-JP" altLang="en-US"/>
                <a:t>実習先にある</a:t>
              </a:r>
              <a:br>
                <a:rPr lang="en-US" altLang="ja-JP"/>
              </a:br>
              <a:r>
                <a:rPr lang="ja-JP" altLang="en-US"/>
                <a:t>バーコードを読み取る</a:t>
              </a:r>
            </a:p>
          </p:txBody>
        </p:sp>
      </p:grpSp>
      <p:cxnSp>
        <p:nvCxnSpPr>
          <p:cNvPr id="26" name="コネクタ: 曲線 25">
            <a:extLst>
              <a:ext uri="{FF2B5EF4-FFF2-40B4-BE49-F238E27FC236}">
                <a16:creationId xmlns:a16="http://schemas.microsoft.com/office/drawing/2014/main" id="{784C1567-EBE4-4930-A82E-A1DA83CD707F}"/>
              </a:ext>
            </a:extLst>
          </p:cNvPr>
          <p:cNvCxnSpPr>
            <a:cxnSpLocks/>
            <a:stCxn id="3" idx="2"/>
            <a:endCxn id="19" idx="6"/>
          </p:cNvCxnSpPr>
          <p:nvPr/>
        </p:nvCxnSpPr>
        <p:spPr>
          <a:xfrm flipH="1">
            <a:off x="3656173" y="2151007"/>
            <a:ext cx="1711307" cy="609588"/>
          </a:xfrm>
          <a:prstGeom prst="curvedConnector3">
            <a:avLst>
              <a:gd name="adj1" fmla="val 50000"/>
            </a:avLst>
          </a:prstGeom>
        </p:spPr>
        <p:style>
          <a:lnRef idx="1">
            <a:schemeClr val="dk1"/>
          </a:lnRef>
          <a:fillRef idx="0">
            <a:schemeClr val="dk1"/>
          </a:fillRef>
          <a:effectRef idx="0">
            <a:schemeClr val="dk1"/>
          </a:effectRef>
          <a:fontRef idx="minor">
            <a:schemeClr val="tx1"/>
          </a:fontRef>
        </p:style>
      </p:cxnSp>
      <p:sp>
        <p:nvSpPr>
          <p:cNvPr id="25" name="テキスト ボックス 24">
            <a:extLst>
              <a:ext uri="{FF2B5EF4-FFF2-40B4-BE49-F238E27FC236}">
                <a16:creationId xmlns:a16="http://schemas.microsoft.com/office/drawing/2014/main" id="{0F9F689F-C449-4C60-AF34-5556F0C4B55E}"/>
              </a:ext>
            </a:extLst>
          </p:cNvPr>
          <p:cNvSpPr txBox="1"/>
          <p:nvPr/>
        </p:nvSpPr>
        <p:spPr>
          <a:xfrm>
            <a:off x="57800" y="1724092"/>
            <a:ext cx="2839358" cy="415498"/>
          </a:xfrm>
          <a:prstGeom prst="rect">
            <a:avLst/>
          </a:prstGeom>
          <a:noFill/>
        </p:spPr>
        <p:txBody>
          <a:bodyPr wrap="square" rtlCol="0">
            <a:spAutoFit/>
          </a:bodyPr>
          <a:lstStyle/>
          <a:p>
            <a:r>
              <a:rPr lang="ja-JP" altLang="en-US" sz="2100" b="1"/>
              <a:t>実習先</a:t>
            </a:r>
            <a:r>
              <a:rPr lang="ja-JP" altLang="en-US" b="1"/>
              <a:t>　</a:t>
            </a:r>
            <a:r>
              <a:rPr lang="ja-JP" altLang="en-US"/>
              <a:t>～スマホ認証～</a:t>
            </a:r>
            <a:endParaRPr lang="ja-JP" altLang="en-US" sz="1650"/>
          </a:p>
        </p:txBody>
      </p:sp>
      <p:sp>
        <p:nvSpPr>
          <p:cNvPr id="4" name="タイトル 3">
            <a:extLst>
              <a:ext uri="{FF2B5EF4-FFF2-40B4-BE49-F238E27FC236}">
                <a16:creationId xmlns:a16="http://schemas.microsoft.com/office/drawing/2014/main" id="{56B37356-4072-41A6-B66F-99464652C53B}"/>
              </a:ext>
            </a:extLst>
          </p:cNvPr>
          <p:cNvSpPr>
            <a:spLocks noGrp="1"/>
          </p:cNvSpPr>
          <p:nvPr>
            <p:ph type="title"/>
          </p:nvPr>
        </p:nvSpPr>
        <p:spPr/>
        <p:txBody>
          <a:bodyPr/>
          <a:lstStyle/>
          <a:p>
            <a:r>
              <a:rPr lang="ja-JP" altLang="en-US"/>
              <a:t>システムの概要</a:t>
            </a:r>
          </a:p>
        </p:txBody>
      </p:sp>
      <p:sp>
        <p:nvSpPr>
          <p:cNvPr id="8" name="スライド番号プレースホルダー 7">
            <a:extLst>
              <a:ext uri="{FF2B5EF4-FFF2-40B4-BE49-F238E27FC236}">
                <a16:creationId xmlns:a16="http://schemas.microsoft.com/office/drawing/2014/main" id="{83000807-6105-4F81-8D58-C69B54D81D78}"/>
              </a:ext>
            </a:extLst>
          </p:cNvPr>
          <p:cNvSpPr>
            <a:spLocks noGrp="1"/>
          </p:cNvSpPr>
          <p:nvPr>
            <p:ph type="sldNum" sz="quarter" idx="12"/>
          </p:nvPr>
        </p:nvSpPr>
        <p:spPr/>
        <p:txBody>
          <a:bodyPr/>
          <a:lstStyle/>
          <a:p>
            <a:fld id="{933E2CC5-C3B2-490C-A459-A605CA204965}" type="slidenum">
              <a:rPr kumimoji="1" lang="ja-JP" altLang="en-US" smtClean="0"/>
              <a:t>6</a:t>
            </a:fld>
            <a:endParaRPr kumimoji="1" lang="ja-JP" altLang="en-US"/>
          </a:p>
        </p:txBody>
      </p:sp>
    </p:spTree>
    <p:extLst>
      <p:ext uri="{BB962C8B-B14F-4D97-AF65-F5344CB8AC3E}">
        <p14:creationId xmlns:p14="http://schemas.microsoft.com/office/powerpoint/2010/main" val="3887900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76688" y="479870"/>
            <a:ext cx="7063240" cy="707886"/>
          </a:xfrm>
          <a:prstGeom prst="rect">
            <a:avLst/>
          </a:prstGeom>
          <a:noFill/>
        </p:spPr>
        <p:txBody>
          <a:bodyPr wrap="square" rtlCol="0">
            <a:spAutoFit/>
          </a:bodyPr>
          <a:lstStyle/>
          <a:p>
            <a:r>
              <a:rPr lang="ja-JP" altLang="en-US" sz="4000">
                <a:latin typeface="+mj-ea"/>
                <a:ea typeface="+mj-ea"/>
              </a:rPr>
              <a:t>事前登録の管理者の流れ</a:t>
            </a:r>
          </a:p>
        </p:txBody>
      </p:sp>
      <p:sp>
        <p:nvSpPr>
          <p:cNvPr id="7" name="テキスト ボックス 6"/>
          <p:cNvSpPr txBox="1"/>
          <p:nvPr/>
        </p:nvSpPr>
        <p:spPr>
          <a:xfrm>
            <a:off x="1248229" y="5649012"/>
            <a:ext cx="1990107" cy="369332"/>
          </a:xfrm>
          <a:prstGeom prst="rect">
            <a:avLst/>
          </a:prstGeom>
          <a:noFill/>
        </p:spPr>
        <p:txBody>
          <a:bodyPr wrap="square" rtlCol="0">
            <a:spAutoFit/>
          </a:bodyPr>
          <a:lstStyle/>
          <a:p>
            <a:r>
              <a:rPr lang="ja-JP" altLang="en-US"/>
              <a:t>①ログイン画面</a:t>
            </a:r>
          </a:p>
        </p:txBody>
      </p:sp>
      <p:sp>
        <p:nvSpPr>
          <p:cNvPr id="9" name="テキスト ボックス 8"/>
          <p:cNvSpPr txBox="1"/>
          <p:nvPr/>
        </p:nvSpPr>
        <p:spPr>
          <a:xfrm>
            <a:off x="5576021" y="6193464"/>
            <a:ext cx="2397665" cy="369332"/>
          </a:xfrm>
          <a:prstGeom prst="rect">
            <a:avLst/>
          </a:prstGeom>
          <a:noFill/>
        </p:spPr>
        <p:txBody>
          <a:bodyPr wrap="square" rtlCol="0">
            <a:spAutoFit/>
          </a:bodyPr>
          <a:lstStyle/>
          <a:p>
            <a:r>
              <a:rPr lang="ja-JP" altLang="en-US"/>
              <a:t>②管理者ホーム画面</a:t>
            </a:r>
          </a:p>
        </p:txBody>
      </p:sp>
      <p:sp>
        <p:nvSpPr>
          <p:cNvPr id="10" name="右矢印 9"/>
          <p:cNvSpPr/>
          <p:nvPr/>
        </p:nvSpPr>
        <p:spPr>
          <a:xfrm>
            <a:off x="3857786" y="3251243"/>
            <a:ext cx="600075" cy="4326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13" name="右矢印 12"/>
          <p:cNvSpPr/>
          <p:nvPr/>
        </p:nvSpPr>
        <p:spPr>
          <a:xfrm>
            <a:off x="8543925" y="3251244"/>
            <a:ext cx="600075" cy="4326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pic>
        <p:nvPicPr>
          <p:cNvPr id="11" name="図 10"/>
          <p:cNvPicPr>
            <a:picLocks noChangeAspect="1"/>
          </p:cNvPicPr>
          <p:nvPr/>
        </p:nvPicPr>
        <p:blipFill>
          <a:blip r:embed="rId3"/>
          <a:stretch>
            <a:fillRect/>
          </a:stretch>
        </p:blipFill>
        <p:spPr>
          <a:xfrm>
            <a:off x="369758" y="2148799"/>
            <a:ext cx="3258147" cy="2637548"/>
          </a:xfrm>
          <a:prstGeom prst="rect">
            <a:avLst/>
          </a:prstGeom>
        </p:spPr>
      </p:pic>
      <p:pic>
        <p:nvPicPr>
          <p:cNvPr id="2" name="図 1"/>
          <p:cNvPicPr>
            <a:picLocks noChangeAspect="1"/>
          </p:cNvPicPr>
          <p:nvPr/>
        </p:nvPicPr>
        <p:blipFill rotWithShape="1">
          <a:blip r:embed="rId4"/>
          <a:srcRect l="9822" r="16457"/>
          <a:stretch/>
        </p:blipFill>
        <p:spPr>
          <a:xfrm>
            <a:off x="4572000" y="1187756"/>
            <a:ext cx="3557749" cy="4879347"/>
          </a:xfrm>
          <a:prstGeom prst="rect">
            <a:avLst/>
          </a:prstGeom>
        </p:spPr>
      </p:pic>
      <p:sp>
        <p:nvSpPr>
          <p:cNvPr id="3" name="円/楕円 2"/>
          <p:cNvSpPr/>
          <p:nvPr/>
        </p:nvSpPr>
        <p:spPr>
          <a:xfrm>
            <a:off x="2006462" y="3743170"/>
            <a:ext cx="556264" cy="311472"/>
          </a:xfrm>
          <a:prstGeom prst="ellipse">
            <a:avLst/>
          </a:prstGeom>
          <a:noFill/>
          <a:ln w="571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円/楕円 13"/>
          <p:cNvSpPr/>
          <p:nvPr/>
        </p:nvSpPr>
        <p:spPr>
          <a:xfrm>
            <a:off x="5830174" y="2442932"/>
            <a:ext cx="1041400" cy="311900"/>
          </a:xfrm>
          <a:prstGeom prst="ellipse">
            <a:avLst/>
          </a:prstGeom>
          <a:noFill/>
          <a:ln w="571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17961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3"/>
          <a:srcRect t="-100" r="15175"/>
          <a:stretch/>
        </p:blipFill>
        <p:spPr>
          <a:xfrm>
            <a:off x="383503" y="1122443"/>
            <a:ext cx="4842693" cy="4502349"/>
          </a:xfrm>
          <a:prstGeom prst="rect">
            <a:avLst/>
          </a:prstGeom>
        </p:spPr>
      </p:pic>
      <p:sp>
        <p:nvSpPr>
          <p:cNvPr id="7" name="テキスト ボックス 6"/>
          <p:cNvSpPr txBox="1"/>
          <p:nvPr/>
        </p:nvSpPr>
        <p:spPr>
          <a:xfrm>
            <a:off x="2204617" y="5794412"/>
            <a:ext cx="2073434" cy="369332"/>
          </a:xfrm>
          <a:prstGeom prst="rect">
            <a:avLst/>
          </a:prstGeom>
          <a:noFill/>
        </p:spPr>
        <p:txBody>
          <a:bodyPr wrap="square" rtlCol="0">
            <a:spAutoFit/>
          </a:bodyPr>
          <a:lstStyle/>
          <a:p>
            <a:r>
              <a:rPr lang="ja-JP" altLang="en-US"/>
              <a:t>③管理者登録画面</a:t>
            </a:r>
          </a:p>
        </p:txBody>
      </p:sp>
      <p:sp>
        <p:nvSpPr>
          <p:cNvPr id="9" name="テキスト ボックス 8"/>
          <p:cNvSpPr txBox="1"/>
          <p:nvPr/>
        </p:nvSpPr>
        <p:spPr>
          <a:xfrm>
            <a:off x="5776799" y="5763801"/>
            <a:ext cx="2748155" cy="369332"/>
          </a:xfrm>
          <a:prstGeom prst="rect">
            <a:avLst/>
          </a:prstGeom>
          <a:noFill/>
        </p:spPr>
        <p:txBody>
          <a:bodyPr wrap="square" rtlCol="0">
            <a:spAutoFit/>
          </a:bodyPr>
          <a:lstStyle/>
          <a:p>
            <a:r>
              <a:rPr lang="ja-JP" altLang="en-US"/>
              <a:t>⑤管理者登録完了画面</a:t>
            </a:r>
          </a:p>
        </p:txBody>
      </p:sp>
      <p:pic>
        <p:nvPicPr>
          <p:cNvPr id="15" name="図 14"/>
          <p:cNvPicPr>
            <a:picLocks noChangeAspect="1"/>
          </p:cNvPicPr>
          <p:nvPr/>
        </p:nvPicPr>
        <p:blipFill>
          <a:blip r:embed="rId4"/>
          <a:stretch>
            <a:fillRect/>
          </a:stretch>
        </p:blipFill>
        <p:spPr>
          <a:xfrm>
            <a:off x="5334220" y="1107095"/>
            <a:ext cx="3537836" cy="1784300"/>
          </a:xfrm>
          <a:prstGeom prst="rect">
            <a:avLst/>
          </a:prstGeom>
        </p:spPr>
      </p:pic>
      <p:sp>
        <p:nvSpPr>
          <p:cNvPr id="16" name="右矢印 15"/>
          <p:cNvSpPr/>
          <p:nvPr/>
        </p:nvSpPr>
        <p:spPr>
          <a:xfrm rot="5400000">
            <a:off x="6727373" y="3394719"/>
            <a:ext cx="600075" cy="4326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pic>
        <p:nvPicPr>
          <p:cNvPr id="17" name="図 16"/>
          <p:cNvPicPr>
            <a:picLocks noChangeAspect="1"/>
          </p:cNvPicPr>
          <p:nvPr/>
        </p:nvPicPr>
        <p:blipFill>
          <a:blip r:embed="rId5"/>
          <a:stretch>
            <a:fillRect/>
          </a:stretch>
        </p:blipFill>
        <p:spPr>
          <a:xfrm>
            <a:off x="5300894" y="4127875"/>
            <a:ext cx="3571162" cy="1451535"/>
          </a:xfrm>
          <a:prstGeom prst="rect">
            <a:avLst/>
          </a:prstGeom>
        </p:spPr>
      </p:pic>
      <p:sp>
        <p:nvSpPr>
          <p:cNvPr id="13" name="右矢印 12"/>
          <p:cNvSpPr/>
          <p:nvPr/>
        </p:nvSpPr>
        <p:spPr>
          <a:xfrm>
            <a:off x="8428081" y="4637312"/>
            <a:ext cx="600075" cy="4326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10" name="右矢印 9"/>
          <p:cNvSpPr/>
          <p:nvPr/>
        </p:nvSpPr>
        <p:spPr>
          <a:xfrm rot="20493270">
            <a:off x="4874814" y="1579209"/>
            <a:ext cx="771820" cy="4326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18" name="テキスト ボックス 17"/>
          <p:cNvSpPr txBox="1"/>
          <p:nvPr/>
        </p:nvSpPr>
        <p:spPr>
          <a:xfrm>
            <a:off x="5688740" y="2933896"/>
            <a:ext cx="2707348" cy="369332"/>
          </a:xfrm>
          <a:prstGeom prst="rect">
            <a:avLst/>
          </a:prstGeom>
          <a:noFill/>
        </p:spPr>
        <p:txBody>
          <a:bodyPr wrap="square" rtlCol="0">
            <a:spAutoFit/>
          </a:bodyPr>
          <a:lstStyle/>
          <a:p>
            <a:r>
              <a:rPr lang="ja-JP" altLang="en-US"/>
              <a:t>④管理者登録確認画面</a:t>
            </a:r>
          </a:p>
        </p:txBody>
      </p:sp>
      <p:sp>
        <p:nvSpPr>
          <p:cNvPr id="19" name="円/楕円 18"/>
          <p:cNvSpPr/>
          <p:nvPr/>
        </p:nvSpPr>
        <p:spPr>
          <a:xfrm>
            <a:off x="2576772" y="4574406"/>
            <a:ext cx="456153" cy="267376"/>
          </a:xfrm>
          <a:prstGeom prst="ellipse">
            <a:avLst/>
          </a:prstGeom>
          <a:noFill/>
          <a:ln w="571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0" name="円/楕円 19"/>
          <p:cNvSpPr/>
          <p:nvPr/>
        </p:nvSpPr>
        <p:spPr>
          <a:xfrm>
            <a:off x="6814337" y="2357501"/>
            <a:ext cx="456153" cy="269204"/>
          </a:xfrm>
          <a:prstGeom prst="ellipse">
            <a:avLst/>
          </a:prstGeom>
          <a:noFill/>
          <a:ln w="571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a:blip r:embed="rId6"/>
          <a:stretch>
            <a:fillRect/>
          </a:stretch>
        </p:blipFill>
        <p:spPr>
          <a:xfrm>
            <a:off x="309867" y="1223262"/>
            <a:ext cx="8519057" cy="4413921"/>
          </a:xfrm>
          <a:prstGeom prst="rect">
            <a:avLst/>
          </a:prstGeom>
          <a:ln w="57150">
            <a:solidFill>
              <a:srgbClr val="FF0000"/>
            </a:solidFill>
          </a:ln>
        </p:spPr>
      </p:pic>
      <p:sp>
        <p:nvSpPr>
          <p:cNvPr id="23" name="テキスト ボックス 22">
            <a:extLst>
              <a:ext uri="{FF2B5EF4-FFF2-40B4-BE49-F238E27FC236}">
                <a16:creationId xmlns:a16="http://schemas.microsoft.com/office/drawing/2014/main" id="{9D434E0F-38B0-4353-8C97-A4CDF18A4922}"/>
              </a:ext>
            </a:extLst>
          </p:cNvPr>
          <p:cNvSpPr txBox="1"/>
          <p:nvPr/>
        </p:nvSpPr>
        <p:spPr>
          <a:xfrm>
            <a:off x="350521" y="399209"/>
            <a:ext cx="5978090" cy="707886"/>
          </a:xfrm>
          <a:prstGeom prst="rect">
            <a:avLst/>
          </a:prstGeom>
          <a:noFill/>
        </p:spPr>
        <p:txBody>
          <a:bodyPr wrap="square" rtlCol="0">
            <a:spAutoFit/>
          </a:bodyPr>
          <a:lstStyle/>
          <a:p>
            <a:r>
              <a:rPr lang="ja-JP" altLang="en-US" sz="4000">
                <a:latin typeface="+mj-ea"/>
                <a:ea typeface="+mj-ea"/>
              </a:rPr>
              <a:t>事前登録の管理者の流れ</a:t>
            </a:r>
          </a:p>
        </p:txBody>
      </p:sp>
      <p:sp>
        <p:nvSpPr>
          <p:cNvPr id="5" name="正方形/長方形 4">
            <a:extLst>
              <a:ext uri="{FF2B5EF4-FFF2-40B4-BE49-F238E27FC236}">
                <a16:creationId xmlns:a16="http://schemas.microsoft.com/office/drawing/2014/main" id="{0E8AF58B-D249-45E5-9581-3CDC0B72811A}"/>
              </a:ext>
            </a:extLst>
          </p:cNvPr>
          <p:cNvSpPr/>
          <p:nvPr/>
        </p:nvSpPr>
        <p:spPr>
          <a:xfrm>
            <a:off x="2046514" y="3451352"/>
            <a:ext cx="5907315" cy="854944"/>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54039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3"/>
          <a:srcRect l="5519" t="-1051" r="8551" b="-1"/>
          <a:stretch/>
        </p:blipFill>
        <p:spPr>
          <a:xfrm>
            <a:off x="4958161" y="1110343"/>
            <a:ext cx="3654882" cy="4978400"/>
          </a:xfrm>
          <a:prstGeom prst="rect">
            <a:avLst/>
          </a:prstGeom>
        </p:spPr>
      </p:pic>
      <p:pic>
        <p:nvPicPr>
          <p:cNvPr id="19" name="図 18"/>
          <p:cNvPicPr>
            <a:picLocks noChangeAspect="1"/>
          </p:cNvPicPr>
          <p:nvPr/>
        </p:nvPicPr>
        <p:blipFill rotWithShape="1">
          <a:blip r:embed="rId4"/>
          <a:srcRect l="10414" t="-491" r="12910" b="-1"/>
          <a:stretch/>
        </p:blipFill>
        <p:spPr>
          <a:xfrm>
            <a:off x="723895" y="1476656"/>
            <a:ext cx="3526972" cy="4673611"/>
          </a:xfrm>
          <a:prstGeom prst="rect">
            <a:avLst/>
          </a:prstGeom>
        </p:spPr>
      </p:pic>
      <p:sp>
        <p:nvSpPr>
          <p:cNvPr id="7" name="テキスト ボックス 6"/>
          <p:cNvSpPr txBox="1"/>
          <p:nvPr/>
        </p:nvSpPr>
        <p:spPr>
          <a:xfrm>
            <a:off x="1347278" y="6150358"/>
            <a:ext cx="2357780" cy="369332"/>
          </a:xfrm>
          <a:prstGeom prst="rect">
            <a:avLst/>
          </a:prstGeom>
          <a:noFill/>
        </p:spPr>
        <p:txBody>
          <a:bodyPr wrap="square" rtlCol="0">
            <a:spAutoFit/>
          </a:bodyPr>
          <a:lstStyle/>
          <a:p>
            <a:r>
              <a:rPr lang="ja-JP" altLang="en-US"/>
              <a:t>⑥管理者ホーム画面</a:t>
            </a:r>
          </a:p>
        </p:txBody>
      </p:sp>
      <p:sp>
        <p:nvSpPr>
          <p:cNvPr id="9" name="テキスト ボックス 8"/>
          <p:cNvSpPr txBox="1"/>
          <p:nvPr/>
        </p:nvSpPr>
        <p:spPr>
          <a:xfrm>
            <a:off x="5762057" y="6150267"/>
            <a:ext cx="2748155" cy="369332"/>
          </a:xfrm>
          <a:prstGeom prst="rect">
            <a:avLst/>
          </a:prstGeom>
          <a:noFill/>
        </p:spPr>
        <p:txBody>
          <a:bodyPr wrap="square" rtlCol="0">
            <a:spAutoFit/>
          </a:bodyPr>
          <a:lstStyle/>
          <a:p>
            <a:r>
              <a:rPr lang="ja-JP" altLang="en-US"/>
              <a:t>⑦実習先登録画面</a:t>
            </a:r>
          </a:p>
        </p:txBody>
      </p:sp>
      <p:sp>
        <p:nvSpPr>
          <p:cNvPr id="16" name="右矢印 15"/>
          <p:cNvSpPr/>
          <p:nvPr/>
        </p:nvSpPr>
        <p:spPr>
          <a:xfrm>
            <a:off x="4358086" y="3265623"/>
            <a:ext cx="600075" cy="4326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13" name="右矢印 12"/>
          <p:cNvSpPr/>
          <p:nvPr/>
        </p:nvSpPr>
        <p:spPr>
          <a:xfrm>
            <a:off x="8513342" y="3271799"/>
            <a:ext cx="600075" cy="4326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20" name="円/楕円 19"/>
          <p:cNvSpPr/>
          <p:nvPr/>
        </p:nvSpPr>
        <p:spPr>
          <a:xfrm>
            <a:off x="2003572" y="3045419"/>
            <a:ext cx="967617" cy="383581"/>
          </a:xfrm>
          <a:prstGeom prst="ellipse">
            <a:avLst/>
          </a:prstGeom>
          <a:noFill/>
          <a:ln w="571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1" name="円/楕円 20"/>
          <p:cNvSpPr/>
          <p:nvPr/>
        </p:nvSpPr>
        <p:spPr>
          <a:xfrm>
            <a:off x="6552648" y="5747657"/>
            <a:ext cx="399696" cy="246743"/>
          </a:xfrm>
          <a:prstGeom prst="ellipse">
            <a:avLst/>
          </a:prstGeom>
          <a:noFill/>
          <a:ln w="571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7B47A482-18B6-4192-BBCF-7308A0C02FE5}"/>
              </a:ext>
            </a:extLst>
          </p:cNvPr>
          <p:cNvSpPr txBox="1"/>
          <p:nvPr/>
        </p:nvSpPr>
        <p:spPr>
          <a:xfrm>
            <a:off x="461024" y="508018"/>
            <a:ext cx="5978090" cy="707886"/>
          </a:xfrm>
          <a:prstGeom prst="rect">
            <a:avLst/>
          </a:prstGeom>
          <a:noFill/>
        </p:spPr>
        <p:txBody>
          <a:bodyPr wrap="square" rtlCol="0">
            <a:spAutoFit/>
          </a:bodyPr>
          <a:lstStyle/>
          <a:p>
            <a:r>
              <a:rPr lang="ja-JP" altLang="en-US" sz="4000">
                <a:latin typeface="+mj-ea"/>
                <a:ea typeface="+mj-ea"/>
              </a:rPr>
              <a:t>事前登録の管理者の流れ</a:t>
            </a:r>
          </a:p>
        </p:txBody>
      </p:sp>
    </p:spTree>
    <p:extLst>
      <p:ext uri="{BB962C8B-B14F-4D97-AF65-F5344CB8AC3E}">
        <p14:creationId xmlns:p14="http://schemas.microsoft.com/office/powerpoint/2010/main" val="366951328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On-screen Show (4:3)</PresentationFormat>
  <Slides>37</Slides>
  <Notes>37</Notes>
  <HiddenSlides>0</HiddenSlide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テーマ</vt:lpstr>
      <vt:lpstr>地域創生演習 実施管理システムの開発</vt:lpstr>
      <vt:lpstr>目次</vt:lpstr>
      <vt:lpstr>研究背景</vt:lpstr>
      <vt:lpstr>研究背景</vt:lpstr>
      <vt:lpstr>研究背景</vt:lpstr>
      <vt:lpstr>システムの概要</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管理者の流れ</vt:lpstr>
      <vt:lpstr>管理者の流れ</vt:lpstr>
      <vt:lpstr>管理者の流れ</vt:lpstr>
      <vt:lpstr>管理者の流れ</vt:lpstr>
      <vt:lpstr>管理者の流れ</vt:lpstr>
      <vt:lpstr>管理者の流れ</vt:lpstr>
      <vt:lpstr>管理者の流れ</vt:lpstr>
      <vt:lpstr>管理者の流れ</vt:lpstr>
      <vt:lpstr>管理者の流れ</vt:lpstr>
      <vt:lpstr>管理者の流れ</vt:lpstr>
      <vt:lpstr>管理者の流れ</vt:lpstr>
      <vt:lpstr>管理者の流れ</vt:lpstr>
      <vt:lpstr>管理者の流れ</vt:lpstr>
      <vt:lpstr>実証実験</vt:lpstr>
      <vt:lpstr>実証実験</vt:lpstr>
      <vt:lpstr>実証実験</vt:lpstr>
      <vt:lpstr>実証実験</vt:lpstr>
      <vt:lpstr>実証実験</vt:lpstr>
      <vt:lpstr>実証実験</vt:lpstr>
      <vt:lpstr>まとめ</vt:lpstr>
      <vt:lpstr>改善できたらよい機能</vt:lpstr>
      <vt:lpstr>ご清聴ありがとうございました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岡 美波</dc:creator>
  <cp:revision>1</cp:revision>
  <dcterms:created xsi:type="dcterms:W3CDTF">2021-01-04T17:01:42Z</dcterms:created>
  <dcterms:modified xsi:type="dcterms:W3CDTF">2021-01-13T22:38:16Z</dcterms:modified>
</cp:coreProperties>
</file>